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320" r:id="rId3"/>
    <p:sldId id="347" r:id="rId4"/>
    <p:sldId id="358" r:id="rId5"/>
    <p:sldId id="328" r:id="rId6"/>
    <p:sldId id="329" r:id="rId7"/>
    <p:sldId id="348" r:id="rId8"/>
    <p:sldId id="359" r:id="rId9"/>
    <p:sldId id="325" r:id="rId10"/>
    <p:sldId id="321" r:id="rId11"/>
    <p:sldId id="326" r:id="rId12"/>
    <p:sldId id="327" r:id="rId13"/>
    <p:sldId id="330" r:id="rId14"/>
    <p:sldId id="331" r:id="rId15"/>
    <p:sldId id="332" r:id="rId16"/>
    <p:sldId id="322" r:id="rId17"/>
    <p:sldId id="349" r:id="rId18"/>
    <p:sldId id="350" r:id="rId19"/>
    <p:sldId id="333" r:id="rId20"/>
    <p:sldId id="323" r:id="rId21"/>
    <p:sldId id="334" r:id="rId22"/>
    <p:sldId id="335" r:id="rId23"/>
    <p:sldId id="351" r:id="rId24"/>
    <p:sldId id="352" r:id="rId25"/>
    <p:sldId id="341" r:id="rId26"/>
    <p:sldId id="360" r:id="rId27"/>
    <p:sldId id="353" r:id="rId28"/>
    <p:sldId id="354" r:id="rId29"/>
    <p:sldId id="343" r:id="rId30"/>
    <p:sldId id="340" r:id="rId31"/>
    <p:sldId id="355" r:id="rId32"/>
    <p:sldId id="356" r:id="rId33"/>
    <p:sldId id="357" r:id="rId34"/>
    <p:sldId id="36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20"/>
    <p:restoredTop sz="88492" autoAdjust="0"/>
  </p:normalViewPr>
  <p:slideViewPr>
    <p:cSldViewPr snapToGrid="0" snapToObjects="1">
      <p:cViewPr varScale="1">
        <p:scale>
          <a:sx n="85" d="100"/>
          <a:sy n="85" d="100"/>
        </p:scale>
        <p:origin x="797" y="67"/>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12/12/2021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a:t>
            </a:fld>
            <a:endParaRPr lang="en-US"/>
          </a:p>
        </p:txBody>
      </p:sp>
    </p:spTree>
    <p:extLst>
      <p:ext uri="{BB962C8B-B14F-4D97-AF65-F5344CB8AC3E}">
        <p14:creationId xmlns:p14="http://schemas.microsoft.com/office/powerpoint/2010/main" val="2111991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 model with too few parameters will underfit the data</a:t>
            </a:r>
          </a:p>
          <a:p>
            <a:endParaRPr lang="en-US" dirty="0"/>
          </a:p>
          <a:p>
            <a:r>
              <a:rPr lang="en-US" dirty="0"/>
              <a:t>One way to think of it:</a:t>
            </a:r>
          </a:p>
          <a:p>
            <a:r>
              <a:rPr lang="en-US" dirty="0"/>
              <a:t>	When we underfit we learn too little from the data</a:t>
            </a:r>
          </a:p>
          <a:p>
            <a:r>
              <a:rPr lang="en-US" dirty="0"/>
              <a:t>	When we overfit we learn too much from the data</a:t>
            </a:r>
          </a:p>
          <a:p>
            <a:endParaRPr lang="en-US" dirty="0"/>
          </a:p>
          <a:p>
            <a:r>
              <a:rPr lang="en-US" dirty="0"/>
              <a:t>Overall, this suggests we’d like to build models that balance the dangers of overfitting and underfitting</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78619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409167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3755579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17</a:t>
            </a:fld>
            <a:endParaRPr lang="en-US"/>
          </a:p>
        </p:txBody>
      </p:sp>
    </p:spTree>
    <p:extLst>
      <p:ext uri="{BB962C8B-B14F-4D97-AF65-F5344CB8AC3E}">
        <p14:creationId xmlns:p14="http://schemas.microsoft.com/office/powerpoint/2010/main" val="1862603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18</a:t>
            </a:fld>
            <a:endParaRPr lang="en-US"/>
          </a:p>
        </p:txBody>
      </p:sp>
    </p:spTree>
    <p:extLst>
      <p:ext uri="{BB962C8B-B14F-4D97-AF65-F5344CB8AC3E}">
        <p14:creationId xmlns:p14="http://schemas.microsoft.com/office/powerpoint/2010/main" val="2486062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www.google.com</a:t>
            </a:r>
            <a:r>
              <a:rPr lang="en-US" dirty="0"/>
              <a:t>/logos/doodles/2017/hirotugu-akaikes-90th-birthday-5767291382792192.3-2x.png</a:t>
            </a:r>
          </a:p>
        </p:txBody>
      </p:sp>
      <p:sp>
        <p:nvSpPr>
          <p:cNvPr id="4" name="Slide Number Placeholder 3"/>
          <p:cNvSpPr>
            <a:spLocks noGrp="1"/>
          </p:cNvSpPr>
          <p:nvPr>
            <p:ph type="sldNum" sz="quarter" idx="10"/>
          </p:nvPr>
        </p:nvSpPr>
        <p:spPr/>
        <p:txBody>
          <a:bodyPr/>
          <a:lstStyle/>
          <a:p>
            <a:fld id="{A602F6DB-1E63-2144-9C7E-5CB31AA6E393}" type="slidenum">
              <a:rPr lang="en-US" smtClean="0"/>
              <a:t>19</a:t>
            </a:fld>
            <a:endParaRPr lang="en-US"/>
          </a:p>
        </p:txBody>
      </p:sp>
    </p:spTree>
    <p:extLst>
      <p:ext uri="{BB962C8B-B14F-4D97-AF65-F5344CB8AC3E}">
        <p14:creationId xmlns:p14="http://schemas.microsoft.com/office/powerpoint/2010/main" val="971420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in-sample deviance will still decline with increasing model complexity (just like R^2 values)</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20</a:t>
            </a:fld>
            <a:endParaRPr lang="en-US"/>
          </a:p>
        </p:txBody>
      </p:sp>
    </p:spTree>
    <p:extLst>
      <p:ext uri="{BB962C8B-B14F-4D97-AF65-F5344CB8AC3E}">
        <p14:creationId xmlns:p14="http://schemas.microsoft.com/office/powerpoint/2010/main" val="20573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 the number of parameters in the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3822381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3015252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Crucial point: ALL of these are estimates of out-of-sample deviance, which is the target we want in judging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68634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2836251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5077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Stepwise selection and all subsets selection can make it relatively easy to be led astray by such patterns that are not founded in biology</a:t>
            </a:r>
          </a:p>
          <a:p>
            <a:r>
              <a:rPr lang="en-US" dirty="0"/>
              <a:t>	“The biology and underlying science should drive the hypotheses and modeling” – Anderson and Burnham 2002</a:t>
            </a:r>
          </a:p>
          <a:p>
            <a:endParaRPr lang="en-US" dirty="0"/>
          </a:p>
          <a:p>
            <a:r>
              <a:rPr lang="en-US" dirty="0"/>
              <a:t>https://</a:t>
            </a:r>
            <a:r>
              <a:rPr lang="en-US" dirty="0" err="1"/>
              <a:t>upload.wikimedia.org</a:t>
            </a:r>
            <a:r>
              <a:rPr lang="en-US" dirty="0"/>
              <a:t>/</a:t>
            </a:r>
            <a:r>
              <a:rPr lang="en-US" dirty="0" err="1"/>
              <a:t>wikipedia</a:t>
            </a:r>
            <a:r>
              <a:rPr lang="en-US" dirty="0"/>
              <a:t>/commons/c/c5/</a:t>
            </a:r>
            <a:r>
              <a:rPr lang="en-US" dirty="0" err="1"/>
              <a:t>William_Henry_Harrison_daguerreotype_edit.jpg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25</a:t>
            </a:fld>
            <a:endParaRPr lang="en-US"/>
          </a:p>
        </p:txBody>
      </p:sp>
    </p:spTree>
    <p:extLst>
      <p:ext uri="{BB962C8B-B14F-4D97-AF65-F5344CB8AC3E}">
        <p14:creationId xmlns:p14="http://schemas.microsoft.com/office/powerpoint/2010/main" val="337171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167950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Ecology post: AIC is appealing because it 1) reduces our thinking to one dimension and 2) ranks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27</a:t>
            </a:fld>
            <a:endParaRPr lang="en-US"/>
          </a:p>
        </p:txBody>
      </p:sp>
    </p:spTree>
    <p:extLst>
      <p:ext uri="{BB962C8B-B14F-4D97-AF65-F5344CB8AC3E}">
        <p14:creationId xmlns:p14="http://schemas.microsoft.com/office/powerpoint/2010/main" val="171404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Ecology post: AIC is appealing because it 1) reduces our thinking to one dimension and 2) ranks models</a:t>
            </a:r>
          </a:p>
          <a:p>
            <a:endParaRPr lang="en-US" dirty="0"/>
          </a:p>
          <a:p>
            <a:r>
              <a:rPr lang="en-US" dirty="0"/>
              <a:t>“Our goal is to tease apart the contributions of many processes, all of which we believe are affecting our study system to some degree. If our scientific question is (something like) “How important is this factor, in an absolute sense or relative to other factors?”, not “Which of these factors are actually doing anything at all in my system?”, why are we working so hard to fit many models of which only one (the full model) incorporates all of the factors? If we do not have particular, a priori discrete hypotheses (such as “A influences the outcome but B does not”) about our system (and a multifactorial approach would suggest that we should not), why does so much of our data-analytic effort go into various ways to test between, or combine and reconcile, multiple discrete models?” – Ben </a:t>
            </a:r>
            <a:r>
              <a:rPr lang="en-US" dirty="0" err="1"/>
              <a:t>Bolker</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787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260190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Statisticians are often the most skeptical about the inferential power of statistics</a:t>
            </a:r>
          </a:p>
        </p:txBody>
      </p:sp>
      <p:sp>
        <p:nvSpPr>
          <p:cNvPr id="4" name="Slide Number Placeholder 3"/>
          <p:cNvSpPr>
            <a:spLocks noGrp="1"/>
          </p:cNvSpPr>
          <p:nvPr>
            <p:ph type="sldNum" sz="quarter" idx="10"/>
          </p:nvPr>
        </p:nvSpPr>
        <p:spPr/>
        <p:txBody>
          <a:bodyPr/>
          <a:lstStyle/>
          <a:p>
            <a:fld id="{A602F6DB-1E63-2144-9C7E-5CB31AA6E393}" type="slidenum">
              <a:rPr lang="en-US" smtClean="0"/>
              <a:t>30</a:t>
            </a:fld>
            <a:endParaRPr lang="en-US"/>
          </a:p>
        </p:txBody>
      </p:sp>
    </p:spTree>
    <p:extLst>
      <p:ext uri="{BB962C8B-B14F-4D97-AF65-F5344CB8AC3E}">
        <p14:creationId xmlns:p14="http://schemas.microsoft.com/office/powerpoint/2010/main" val="365253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article encourages careful interpretation of parameter estimates (i.e., point estimates or effect sizes) rather than dichotomization into significant and non-significant results</a:t>
            </a:r>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1413091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article encourages careful interpretation of parameter estimates (i.e., point estimates or effect sizes) rather than dichotomization into significant and non-significant results</a:t>
            </a:r>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188800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22971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of Ockham was a medieval philosopher</a:t>
            </a:r>
          </a:p>
          <a:p>
            <a:r>
              <a:rPr lang="en-US" dirty="0"/>
              <a:t>Note, this is “razor” in the philosophical sense of a simplifying principle</a:t>
            </a:r>
          </a:p>
          <a:p>
            <a:r>
              <a:rPr lang="en-US" dirty="0"/>
              <a:t>https://www.britannica.com/topic/Occams-razor/media/424706/194403</a:t>
            </a:r>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393594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strategy to illustrate the problem with parameters is to fit this same dataset with increasingly complex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339860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used here as a measure of model fit to the observed data</a:t>
            </a:r>
          </a:p>
          <a:p>
            <a:r>
              <a:rPr lang="en-US" dirty="0"/>
              <a:t>Note the model in the lower right corner has a perfect fit to the observed data, but the predictions (i.e., negative values) are clearly problematic</a:t>
            </a:r>
          </a:p>
          <a:p>
            <a:endParaRPr lang="en-US" dirty="0"/>
          </a:p>
          <a:p>
            <a:r>
              <a:rPr lang="en-US" dirty="0"/>
              <a:t>This is a primary problem with parameters: overfitting</a:t>
            </a:r>
          </a:p>
          <a:p>
            <a:r>
              <a:rPr lang="en-US" dirty="0"/>
              <a:t>“Overfitting occurs when a model learns too much from a sample.”</a:t>
            </a:r>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148270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230691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12/12/2021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Model Selection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14</a:t>
            </a:r>
            <a:br>
              <a:rPr lang="en-US" sz="4400" dirty="0">
                <a:latin typeface="Garamond" panose="02020404030301010803" pitchFamily="18" charset="0"/>
              </a:rPr>
            </a:br>
            <a:r>
              <a:rPr lang="en-US" sz="4400" dirty="0">
                <a:latin typeface="Garamond" panose="02020404030301010803" pitchFamily="18" charset="0"/>
              </a:rPr>
              <a:t>13 December 2021</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Few) Parameters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690688"/>
            <a:ext cx="5017238" cy="5167311"/>
          </a:xfrm>
        </p:spPr>
        <p:txBody>
          <a:bodyPr>
            <a:normAutofit/>
          </a:bodyPr>
          <a:lstStyle/>
          <a:p>
            <a:r>
              <a:rPr lang="en-US" i="1" dirty="0">
                <a:latin typeface="Garamond" panose="02020404030301010803" pitchFamily="18" charset="0"/>
              </a:rPr>
              <a:t>Ockham’s razor</a:t>
            </a:r>
            <a:r>
              <a:rPr lang="en-US" dirty="0">
                <a:latin typeface="Garamond" panose="02020404030301010803" pitchFamily="18" charset="0"/>
              </a:rPr>
              <a:t> is a heuristic stating that simpler theories are to be preferred to more complex ones</a:t>
            </a:r>
          </a:p>
          <a:p>
            <a:endParaRPr lang="en-US" dirty="0">
              <a:latin typeface="Garamond" panose="02020404030301010803" pitchFamily="18" charset="0"/>
            </a:endParaRPr>
          </a:p>
          <a:p>
            <a:r>
              <a:rPr lang="en-US" dirty="0">
                <a:latin typeface="Garamond" panose="02020404030301010803" pitchFamily="18" charset="0"/>
              </a:rPr>
              <a:t>This would imply we might choose simpler models</a:t>
            </a:r>
          </a:p>
          <a:p>
            <a:pPr lvl="1"/>
            <a:r>
              <a:rPr lang="en-US" dirty="0">
                <a:latin typeface="Garamond" panose="02020404030301010803" pitchFamily="18" charset="0"/>
              </a:rPr>
              <a:t>However, models differ not only in complexity but also accuracy, and ideally we want to balance these competing model characteristics </a:t>
            </a:r>
          </a:p>
        </p:txBody>
      </p:sp>
      <p:pic>
        <p:nvPicPr>
          <p:cNvPr id="3" name="Picture 2">
            <a:extLst>
              <a:ext uri="{FF2B5EF4-FFF2-40B4-BE49-F238E27FC236}">
                <a16:creationId xmlns:a16="http://schemas.microsoft.com/office/drawing/2014/main" id="{5CFB1668-83EA-FD4B-9F18-3E78672C4708}"/>
              </a:ext>
            </a:extLst>
          </p:cNvPr>
          <p:cNvPicPr>
            <a:picLocks noChangeAspect="1"/>
          </p:cNvPicPr>
          <p:nvPr/>
        </p:nvPicPr>
        <p:blipFill>
          <a:blip r:embed="rId3"/>
          <a:stretch>
            <a:fillRect/>
          </a:stretch>
        </p:blipFill>
        <p:spPr>
          <a:xfrm>
            <a:off x="5864714" y="1842389"/>
            <a:ext cx="2735696" cy="3642199"/>
          </a:xfrm>
          <a:prstGeom prst="rect">
            <a:avLst/>
          </a:prstGeom>
          <a:ln w="38100">
            <a:solidFill>
              <a:schemeClr val="tx1"/>
            </a:solidFill>
          </a:ln>
        </p:spPr>
      </p:pic>
    </p:spTree>
    <p:extLst>
      <p:ext uri="{BB962C8B-B14F-4D97-AF65-F5344CB8AC3E}">
        <p14:creationId xmlns:p14="http://schemas.microsoft.com/office/powerpoint/2010/main" val="2556929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Many) Parameters</a:t>
            </a:r>
            <a:endParaRPr lang="en-US" sz="3600" dirty="0">
              <a:latin typeface="Monaco" pitchFamily="2" charset="0"/>
            </a:endParaRPr>
          </a:p>
        </p:txBody>
      </p:sp>
      <p:pic>
        <p:nvPicPr>
          <p:cNvPr id="8" name="Picture 7">
            <a:extLst>
              <a:ext uri="{FF2B5EF4-FFF2-40B4-BE49-F238E27FC236}">
                <a16:creationId xmlns:a16="http://schemas.microsoft.com/office/drawing/2014/main" id="{13F3DA59-F62E-D348-957B-7AE453EA554A}"/>
              </a:ext>
            </a:extLst>
          </p:cNvPr>
          <p:cNvPicPr>
            <a:picLocks noChangeAspect="1"/>
          </p:cNvPicPr>
          <p:nvPr/>
        </p:nvPicPr>
        <p:blipFill>
          <a:blip r:embed="rId3"/>
          <a:stretch>
            <a:fillRect/>
          </a:stretch>
        </p:blipFill>
        <p:spPr>
          <a:xfrm>
            <a:off x="235449" y="2036618"/>
            <a:ext cx="8673102" cy="3691788"/>
          </a:xfrm>
          <a:prstGeom prst="rect">
            <a:avLst/>
          </a:prstGeom>
        </p:spPr>
      </p:pic>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266782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6F152F-5897-094D-B8C5-8784DDA9C821}"/>
              </a:ext>
            </a:extLst>
          </p:cNvPr>
          <p:cNvPicPr>
            <a:picLocks noChangeAspect="1"/>
          </p:cNvPicPr>
          <p:nvPr/>
        </p:nvPicPr>
        <p:blipFill>
          <a:blip r:embed="rId3"/>
          <a:stretch>
            <a:fillRect/>
          </a:stretch>
        </p:blipFill>
        <p:spPr>
          <a:xfrm>
            <a:off x="2086428" y="0"/>
            <a:ext cx="4971143" cy="6858000"/>
          </a:xfrm>
          <a:prstGeom prst="rect">
            <a:avLst/>
          </a:prstGeom>
        </p:spPr>
      </p:pic>
    </p:spTree>
    <p:extLst>
      <p:ext uri="{BB962C8B-B14F-4D97-AF65-F5344CB8AC3E}">
        <p14:creationId xmlns:p14="http://schemas.microsoft.com/office/powerpoint/2010/main" val="2038762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Many) Parameters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690689"/>
            <a:ext cx="7886700" cy="4614418"/>
          </a:xfrm>
        </p:spPr>
        <p:txBody>
          <a:bodyPr>
            <a:normAutofit lnSpcReduction="10000"/>
          </a:bodyPr>
          <a:lstStyle/>
          <a:p>
            <a:r>
              <a:rPr lang="en-US" dirty="0">
                <a:latin typeface="Garamond" panose="02020404030301010803" pitchFamily="18" charset="0"/>
              </a:rPr>
              <a:t>If predictor variables suffer from </a:t>
            </a:r>
            <a:r>
              <a:rPr lang="en-US" i="1" dirty="0">
                <a:latin typeface="Garamond" panose="02020404030301010803" pitchFamily="18" charset="0"/>
              </a:rPr>
              <a:t>multicollinearity</a:t>
            </a:r>
            <a:r>
              <a:rPr lang="en-US" dirty="0">
                <a:latin typeface="Garamond" panose="02020404030301010803" pitchFamily="18" charset="0"/>
              </a:rPr>
              <a:t> then adding parameters can hurt overall inference (as we saw in a previous lecture)</a:t>
            </a:r>
          </a:p>
          <a:p>
            <a:endParaRPr lang="en-US" dirty="0">
              <a:latin typeface="Garamond" panose="02020404030301010803" pitchFamily="18" charset="0"/>
            </a:endParaRPr>
          </a:p>
          <a:p>
            <a:r>
              <a:rPr lang="en-US" dirty="0">
                <a:latin typeface="Garamond" panose="02020404030301010803" pitchFamily="18" charset="0"/>
              </a:rPr>
              <a:t>Moreover, adding parameters nearly always improves the fit of the model to the observed data</a:t>
            </a:r>
          </a:p>
          <a:p>
            <a:endParaRPr lang="en-US" dirty="0">
              <a:latin typeface="Garamond" panose="02020404030301010803" pitchFamily="18" charset="0"/>
            </a:endParaRPr>
          </a:p>
          <a:p>
            <a:r>
              <a:rPr lang="en-US" dirty="0">
                <a:latin typeface="Garamond" panose="02020404030301010803" pitchFamily="18" charset="0"/>
              </a:rPr>
              <a:t>Yet more complex models often fit </a:t>
            </a:r>
            <a:r>
              <a:rPr lang="en-US" b="1" dirty="0">
                <a:latin typeface="Garamond" panose="02020404030301010803" pitchFamily="18" charset="0"/>
              </a:rPr>
              <a:t>new</a:t>
            </a:r>
            <a:r>
              <a:rPr lang="en-US" dirty="0">
                <a:latin typeface="Garamond" panose="02020404030301010803" pitchFamily="18" charset="0"/>
              </a:rPr>
              <a:t> data worse</a:t>
            </a:r>
          </a:p>
          <a:p>
            <a:pPr lvl="1"/>
            <a:r>
              <a:rPr lang="en-US" dirty="0">
                <a:latin typeface="Garamond" panose="02020404030301010803" pitchFamily="18" charset="0"/>
              </a:rPr>
              <a:t>In other words, they do not perform well </a:t>
            </a:r>
            <a:r>
              <a:rPr lang="en-US" i="1" dirty="0">
                <a:latin typeface="Garamond" panose="02020404030301010803" pitchFamily="18" charset="0"/>
              </a:rPr>
              <a:t>out-of-sample</a:t>
            </a:r>
          </a:p>
          <a:p>
            <a:pPr lvl="1"/>
            <a:r>
              <a:rPr lang="en-US" b="1" dirty="0">
                <a:latin typeface="Garamond" panose="02020404030301010803" pitchFamily="18" charset="0"/>
              </a:rPr>
              <a:t>Out-of-sample prediction is usually (at least implicitly) what we actually care about! </a:t>
            </a:r>
          </a:p>
        </p:txBody>
      </p:sp>
    </p:spTree>
    <p:extLst>
      <p:ext uri="{BB962C8B-B14F-4D97-AF65-F5344CB8AC3E}">
        <p14:creationId xmlns:p14="http://schemas.microsoft.com/office/powerpoint/2010/main" val="240974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Few) Parameters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CEFDBEF7-F320-DE42-8F3D-15F07CE8A0AA}"/>
              </a:ext>
            </a:extLst>
          </p:cNvPr>
          <p:cNvPicPr>
            <a:picLocks noChangeAspect="1"/>
          </p:cNvPicPr>
          <p:nvPr/>
        </p:nvPicPr>
        <p:blipFill>
          <a:blip r:embed="rId3"/>
          <a:stretch>
            <a:fillRect/>
          </a:stretch>
        </p:blipFill>
        <p:spPr>
          <a:xfrm>
            <a:off x="628650" y="1872989"/>
            <a:ext cx="8104909" cy="3569671"/>
          </a:xfrm>
          <a:prstGeom prst="rect">
            <a:avLst/>
          </a:prstGeom>
        </p:spPr>
      </p:pic>
    </p:spTree>
    <p:extLst>
      <p:ext uri="{BB962C8B-B14F-4D97-AF65-F5344CB8AC3E}">
        <p14:creationId xmlns:p14="http://schemas.microsoft.com/office/powerpoint/2010/main" val="3114170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Combatting Overfitting: Regularization</a:t>
            </a:r>
            <a:endParaRPr lang="en-US" sz="3600" dirty="0">
              <a:latin typeface="Monaco" pitchFamily="2" charset="0"/>
            </a:endParaRPr>
          </a:p>
        </p:txBody>
      </p:sp>
      <p:sp>
        <p:nvSpPr>
          <p:cNvPr id="3" name="Content Placeholder 4">
            <a:extLst>
              <a:ext uri="{FF2B5EF4-FFF2-40B4-BE49-F238E27FC236}">
                <a16:creationId xmlns:a16="http://schemas.microsoft.com/office/drawing/2014/main" id="{9D0CF0DC-0A5E-8A4C-B161-305C65E80DD0}"/>
              </a:ext>
            </a:extLst>
          </p:cNvPr>
          <p:cNvSpPr>
            <a:spLocks noGrp="1"/>
          </p:cNvSpPr>
          <p:nvPr>
            <p:ph idx="1"/>
          </p:nvPr>
        </p:nvSpPr>
        <p:spPr>
          <a:xfrm>
            <a:off x="628650" y="5293494"/>
            <a:ext cx="7886700" cy="918715"/>
          </a:xfrm>
        </p:spPr>
        <p:txBody>
          <a:bodyPr>
            <a:normAutofit/>
          </a:bodyPr>
          <a:lstStyle/>
          <a:p>
            <a:r>
              <a:rPr lang="en-US" dirty="0">
                <a:latin typeface="Garamond" panose="02020404030301010803" pitchFamily="18" charset="0"/>
              </a:rPr>
              <a:t>A skeptical prior applied to the “slope” parameter of a linear model, which induces conservativism</a:t>
            </a:r>
          </a:p>
          <a:p>
            <a:endParaRPr lang="en-US" dirty="0">
              <a:latin typeface="Garamond" panose="02020404030301010803" pitchFamily="18" charset="0"/>
            </a:endParaRPr>
          </a:p>
        </p:txBody>
      </p:sp>
      <p:sp>
        <p:nvSpPr>
          <p:cNvPr id="4" name="Content Placeholder 2">
            <a:extLst>
              <a:ext uri="{FF2B5EF4-FFF2-40B4-BE49-F238E27FC236}">
                <a16:creationId xmlns:a16="http://schemas.microsoft.com/office/drawing/2014/main" id="{091D7AD7-714D-FD47-9B6B-ACF8240F9D3F}"/>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6" name="Picture 5">
            <a:extLst>
              <a:ext uri="{FF2B5EF4-FFF2-40B4-BE49-F238E27FC236}">
                <a16:creationId xmlns:a16="http://schemas.microsoft.com/office/drawing/2014/main" id="{7F676AB8-0C30-7C48-B356-049FAB3600F9}"/>
              </a:ext>
            </a:extLst>
          </p:cNvPr>
          <p:cNvPicPr>
            <a:picLocks noChangeAspect="1"/>
          </p:cNvPicPr>
          <p:nvPr/>
        </p:nvPicPr>
        <p:blipFill>
          <a:blip r:embed="rId3"/>
          <a:stretch>
            <a:fillRect/>
          </a:stretch>
        </p:blipFill>
        <p:spPr>
          <a:xfrm>
            <a:off x="628650" y="1608805"/>
            <a:ext cx="7886700" cy="3505200"/>
          </a:xfrm>
          <a:prstGeom prst="rect">
            <a:avLst/>
          </a:prstGeom>
        </p:spPr>
      </p:pic>
    </p:spTree>
    <p:extLst>
      <p:ext uri="{BB962C8B-B14F-4D97-AF65-F5344CB8AC3E}">
        <p14:creationId xmlns:p14="http://schemas.microsoft.com/office/powerpoint/2010/main" val="31226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Ridge and Lasso Regression</a:t>
            </a:r>
            <a:endParaRPr lang="en-US" sz="3600" dirty="0">
              <a:latin typeface="Monaco" pitchFamily="2" charset="0"/>
            </a:endParaRPr>
          </a:p>
        </p:txBody>
      </p:sp>
      <p:sp>
        <p:nvSpPr>
          <p:cNvPr id="7" name="Content Placeholder 4">
            <a:extLst>
              <a:ext uri="{FF2B5EF4-FFF2-40B4-BE49-F238E27FC236}">
                <a16:creationId xmlns:a16="http://schemas.microsoft.com/office/drawing/2014/main" id="{792D7E19-9E48-C14D-8B79-64E275E732D4}"/>
              </a:ext>
            </a:extLst>
          </p:cNvPr>
          <p:cNvSpPr>
            <a:spLocks noGrp="1"/>
          </p:cNvSpPr>
          <p:nvPr>
            <p:ph idx="1"/>
          </p:nvPr>
        </p:nvSpPr>
        <p:spPr>
          <a:xfrm>
            <a:off x="628650" y="1690690"/>
            <a:ext cx="7886700" cy="4521520"/>
          </a:xfrm>
        </p:spPr>
        <p:txBody>
          <a:bodyPr>
            <a:normAutofit/>
          </a:bodyPr>
          <a:lstStyle/>
          <a:p>
            <a:r>
              <a:rPr lang="en-US" i="1" dirty="0">
                <a:latin typeface="Garamond" panose="02020404030301010803" pitchFamily="18" charset="0"/>
              </a:rPr>
              <a:t>Ridge regression </a:t>
            </a:r>
            <a:r>
              <a:rPr lang="en-US" dirty="0">
                <a:latin typeface="Garamond" panose="02020404030301010803" pitchFamily="18" charset="0"/>
              </a:rPr>
              <a:t>is a linear modeling strategy with penalized slope coefficient estimates</a:t>
            </a:r>
          </a:p>
          <a:p>
            <a:pPr lvl="1"/>
            <a:r>
              <a:rPr lang="en-US" dirty="0">
                <a:latin typeface="Garamond" panose="02020404030301010803" pitchFamily="18" charset="0"/>
              </a:rPr>
              <a:t>Consequently, slope parameter estimates are regularized</a:t>
            </a:r>
          </a:p>
          <a:p>
            <a:pPr lvl="1"/>
            <a:endParaRPr lang="en-US" dirty="0">
              <a:latin typeface="Garamond" panose="02020404030301010803" pitchFamily="18" charset="0"/>
            </a:endParaRPr>
          </a:p>
          <a:p>
            <a:r>
              <a:rPr lang="en-US" i="1" dirty="0">
                <a:latin typeface="Garamond" panose="02020404030301010803" pitchFamily="18" charset="0"/>
              </a:rPr>
              <a:t>Lasso regression </a:t>
            </a:r>
            <a:r>
              <a:rPr lang="en-US" dirty="0">
                <a:latin typeface="Garamond" panose="02020404030301010803" pitchFamily="18" charset="0"/>
              </a:rPr>
              <a:t>is a linear modeling strategy with penalized slope coefficient estimates in which some coefficients are set to zero</a:t>
            </a:r>
          </a:p>
          <a:p>
            <a:pPr lvl="1"/>
            <a:r>
              <a:rPr lang="en-US" dirty="0">
                <a:latin typeface="Garamond" panose="02020404030301010803" pitchFamily="18" charset="0"/>
              </a:rPr>
              <a:t>Consequently, slope parameter estimates are regularized </a:t>
            </a:r>
            <a:r>
              <a:rPr lang="en-US" i="1" dirty="0">
                <a:latin typeface="Garamond" panose="02020404030301010803" pitchFamily="18" charset="0"/>
              </a:rPr>
              <a:t>and</a:t>
            </a:r>
            <a:r>
              <a:rPr lang="en-US" dirty="0">
                <a:latin typeface="Garamond" panose="02020404030301010803" pitchFamily="18" charset="0"/>
              </a:rPr>
              <a:t> some are selected in or out of the model</a:t>
            </a:r>
          </a:p>
          <a:p>
            <a:pPr lvl="1"/>
            <a:r>
              <a:rPr lang="en-US" dirty="0">
                <a:latin typeface="Garamond" panose="02020404030301010803" pitchFamily="18" charset="0"/>
              </a:rPr>
              <a:t>A form of </a:t>
            </a:r>
            <a:r>
              <a:rPr lang="en-US" i="1" dirty="0">
                <a:latin typeface="Garamond" panose="02020404030301010803" pitchFamily="18" charset="0"/>
              </a:rPr>
              <a:t>variable selection </a:t>
            </a:r>
            <a:r>
              <a:rPr lang="en-US" dirty="0">
                <a:latin typeface="Garamond" panose="02020404030301010803" pitchFamily="18" charset="0"/>
              </a:rPr>
              <a:t>(i.e., choosing variables to use in model construction and interpretation)</a:t>
            </a:r>
          </a:p>
        </p:txBody>
      </p:sp>
    </p:spTree>
    <p:extLst>
      <p:ext uri="{BB962C8B-B14F-4D97-AF65-F5344CB8AC3E}">
        <p14:creationId xmlns:p14="http://schemas.microsoft.com/office/powerpoint/2010/main" val="13593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Out-of-sample predictive accuracy</a:t>
            </a:r>
            <a:endParaRPr lang="en-US" sz="3600" dirty="0">
              <a:latin typeface="Monaco" pitchFamily="2" charset="0"/>
            </a:endParaRPr>
          </a:p>
        </p:txBody>
      </p:sp>
      <p:sp>
        <p:nvSpPr>
          <p:cNvPr id="7" name="Content Placeholder 4">
            <a:extLst>
              <a:ext uri="{FF2B5EF4-FFF2-40B4-BE49-F238E27FC236}">
                <a16:creationId xmlns:a16="http://schemas.microsoft.com/office/drawing/2014/main" id="{792D7E19-9E48-C14D-8B79-64E275E732D4}"/>
              </a:ext>
            </a:extLst>
          </p:cNvPr>
          <p:cNvSpPr>
            <a:spLocks noGrp="1"/>
          </p:cNvSpPr>
          <p:nvPr>
            <p:ph idx="1"/>
          </p:nvPr>
        </p:nvSpPr>
        <p:spPr>
          <a:xfrm>
            <a:off x="628650" y="1690690"/>
            <a:ext cx="7886700" cy="4521520"/>
          </a:xfrm>
        </p:spPr>
        <p:txBody>
          <a:bodyPr>
            <a:normAutofit/>
          </a:bodyPr>
          <a:lstStyle/>
          <a:p>
            <a:r>
              <a:rPr lang="en-US" i="1" dirty="0">
                <a:latin typeface="Garamond" panose="02020404030301010803" pitchFamily="18" charset="0"/>
              </a:rPr>
              <a:t>Cross-validation</a:t>
            </a:r>
          </a:p>
          <a:p>
            <a:pPr lvl="1"/>
            <a:r>
              <a:rPr lang="en-US" dirty="0">
                <a:latin typeface="Garamond" panose="02020404030301010803" pitchFamily="18" charset="0"/>
              </a:rPr>
              <a:t>Training on subset of data, testing on held-out data</a:t>
            </a:r>
          </a:p>
          <a:p>
            <a:pPr lvl="1"/>
            <a:r>
              <a:rPr lang="en-US" dirty="0">
                <a:latin typeface="Garamond" panose="02020404030301010803" pitchFamily="18" charset="0"/>
              </a:rPr>
              <a:t>K-fold: divide data into </a:t>
            </a:r>
            <a:r>
              <a:rPr lang="en-US" i="1" dirty="0">
                <a:latin typeface="Garamond" panose="02020404030301010803" pitchFamily="18" charset="0"/>
              </a:rPr>
              <a:t>k</a:t>
            </a:r>
            <a:r>
              <a:rPr lang="en-US" dirty="0">
                <a:latin typeface="Garamond" panose="02020404030301010803" pitchFamily="18" charset="0"/>
              </a:rPr>
              <a:t> folds, predict one with model trained on all others, then average accuracy across all folds</a:t>
            </a:r>
          </a:p>
          <a:p>
            <a:pPr lvl="1"/>
            <a:r>
              <a:rPr lang="en-US" dirty="0">
                <a:latin typeface="Garamond" panose="02020404030301010803" pitchFamily="18" charset="0"/>
              </a:rPr>
              <a:t>Leave-one-out: remove only 1 observation from each fold, default in </a:t>
            </a:r>
            <a:r>
              <a:rPr lang="en-US" dirty="0" err="1">
                <a:latin typeface="Garamond" panose="02020404030301010803" pitchFamily="18" charset="0"/>
              </a:rPr>
              <a:t>cv_quap</a:t>
            </a:r>
            <a:r>
              <a:rPr lang="en-US" dirty="0">
                <a:latin typeface="Garamond" panose="02020404030301010803" pitchFamily="18" charset="0"/>
              </a:rPr>
              <a:t>() function</a:t>
            </a:r>
          </a:p>
          <a:p>
            <a:pPr lvl="1"/>
            <a:r>
              <a:rPr lang="en-US" b="1" dirty="0">
                <a:latin typeface="Garamond" panose="02020404030301010803" pitchFamily="18" charset="0"/>
              </a:rPr>
              <a:t>Pareto-smoothed importance sampling</a:t>
            </a:r>
            <a:r>
              <a:rPr lang="en-US" dirty="0">
                <a:latin typeface="Garamond" panose="02020404030301010803" pitchFamily="18" charset="0"/>
              </a:rPr>
              <a:t> (PSIS)</a:t>
            </a:r>
          </a:p>
          <a:p>
            <a:pPr lvl="2"/>
            <a:r>
              <a:rPr lang="en-US" dirty="0">
                <a:latin typeface="Garamond" panose="02020404030301010803" pitchFamily="18" charset="0"/>
              </a:rPr>
              <a:t>Unlikely observations indicate poor out-of-sample accuracy without having to do CV</a:t>
            </a:r>
          </a:p>
          <a:p>
            <a:pPr lvl="2"/>
            <a:r>
              <a:rPr lang="en-US" dirty="0">
                <a:latin typeface="Garamond" panose="02020404030301010803" pitchFamily="18" charset="0"/>
              </a:rPr>
              <a:t>Estimate pareto distribution for each observation</a:t>
            </a:r>
          </a:p>
          <a:p>
            <a:pPr lvl="2"/>
            <a:r>
              <a:rPr lang="en-US" i="1" dirty="0">
                <a:latin typeface="Garamond" panose="02020404030301010803" pitchFamily="18" charset="0"/>
              </a:rPr>
              <a:t>k</a:t>
            </a:r>
            <a:r>
              <a:rPr lang="en-US" dirty="0">
                <a:latin typeface="Garamond" panose="02020404030301010803" pitchFamily="18" charset="0"/>
              </a:rPr>
              <a:t> as a measure of shape, larger </a:t>
            </a:r>
            <a:r>
              <a:rPr lang="en-US" i="1" dirty="0">
                <a:latin typeface="Garamond" panose="02020404030301010803" pitchFamily="18" charset="0"/>
              </a:rPr>
              <a:t>k</a:t>
            </a:r>
            <a:r>
              <a:rPr lang="en-US" dirty="0">
                <a:latin typeface="Garamond" panose="02020404030301010803" pitchFamily="18" charset="0"/>
              </a:rPr>
              <a:t> indicates greater influence on prediction</a:t>
            </a:r>
          </a:p>
        </p:txBody>
      </p:sp>
    </p:spTree>
    <p:extLst>
      <p:ext uri="{BB962C8B-B14F-4D97-AF65-F5344CB8AC3E}">
        <p14:creationId xmlns:p14="http://schemas.microsoft.com/office/powerpoint/2010/main" val="249551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Out-of-sample predictive accuracy</a:t>
            </a:r>
            <a:endParaRPr lang="en-US" sz="3600" dirty="0">
              <a:latin typeface="Monaco" pitchFamily="2" charset="0"/>
            </a:endParaRPr>
          </a:p>
        </p:txBody>
      </p:sp>
      <p:sp>
        <p:nvSpPr>
          <p:cNvPr id="7" name="Content Placeholder 4">
            <a:extLst>
              <a:ext uri="{FF2B5EF4-FFF2-40B4-BE49-F238E27FC236}">
                <a16:creationId xmlns:a16="http://schemas.microsoft.com/office/drawing/2014/main" id="{792D7E19-9E48-C14D-8B79-64E275E732D4}"/>
              </a:ext>
            </a:extLst>
          </p:cNvPr>
          <p:cNvSpPr>
            <a:spLocks noGrp="1"/>
          </p:cNvSpPr>
          <p:nvPr>
            <p:ph idx="1"/>
          </p:nvPr>
        </p:nvSpPr>
        <p:spPr>
          <a:xfrm>
            <a:off x="628650" y="1690690"/>
            <a:ext cx="7886700" cy="4521520"/>
          </a:xfrm>
        </p:spPr>
        <p:txBody>
          <a:bodyPr>
            <a:normAutofit/>
          </a:bodyPr>
          <a:lstStyle/>
          <a:p>
            <a:r>
              <a:rPr lang="en-US" i="1" dirty="0">
                <a:latin typeface="Garamond" panose="02020404030301010803" pitchFamily="18" charset="0"/>
              </a:rPr>
              <a:t>Information-criteria</a:t>
            </a:r>
          </a:p>
          <a:p>
            <a:pPr lvl="1"/>
            <a:r>
              <a:rPr lang="en-US" dirty="0">
                <a:latin typeface="Garamond" panose="02020404030301010803" pitchFamily="18" charset="0"/>
              </a:rPr>
              <a:t>Calculates expected score out-of-sample </a:t>
            </a:r>
          </a:p>
          <a:p>
            <a:pPr lvl="1"/>
            <a:r>
              <a:rPr lang="en-US" dirty="0">
                <a:latin typeface="Garamond" panose="02020404030301010803" pitchFamily="18" charset="0"/>
              </a:rPr>
              <a:t>Derived from the </a:t>
            </a:r>
            <a:r>
              <a:rPr lang="en-US" b="1" dirty="0">
                <a:latin typeface="Garamond" panose="02020404030301010803" pitchFamily="18" charset="0"/>
              </a:rPr>
              <a:t>information entropy </a:t>
            </a:r>
            <a:r>
              <a:rPr lang="en-US" dirty="0">
                <a:latin typeface="Garamond" panose="02020404030301010803" pitchFamily="18" charset="0"/>
              </a:rPr>
              <a:t>of a given distribution and its </a:t>
            </a:r>
            <a:r>
              <a:rPr lang="en-US" b="1" dirty="0">
                <a:latin typeface="Garamond" panose="02020404030301010803" pitchFamily="18" charset="0"/>
              </a:rPr>
              <a:t>divergence</a:t>
            </a:r>
            <a:r>
              <a:rPr lang="en-US" dirty="0">
                <a:latin typeface="Garamond" panose="02020404030301010803" pitchFamily="18" charset="0"/>
              </a:rPr>
              <a:t> from a hypothetical “true” distribution </a:t>
            </a:r>
          </a:p>
          <a:p>
            <a:pPr lvl="1"/>
            <a:endParaRPr lang="en-US" dirty="0">
              <a:latin typeface="Garamond" panose="02020404030301010803" pitchFamily="18" charset="0"/>
            </a:endParaRPr>
          </a:p>
          <a:p>
            <a:pPr lvl="1"/>
            <a:r>
              <a:rPr lang="en-US" dirty="0">
                <a:latin typeface="Garamond" panose="02020404030301010803" pitchFamily="18" charset="0"/>
              </a:rPr>
              <a:t>NOTE: Absolute divergence from the “true” distribution is inaccessible because the truth is unknown. All we can estimate are differences in relative divergence between competing models</a:t>
            </a:r>
          </a:p>
        </p:txBody>
      </p:sp>
    </p:spTree>
    <p:extLst>
      <p:ext uri="{BB962C8B-B14F-4D97-AF65-F5344CB8AC3E}">
        <p14:creationId xmlns:p14="http://schemas.microsoft.com/office/powerpoint/2010/main" val="94431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Combatting Overfitting: Information Criterion</a:t>
            </a:r>
            <a:endParaRPr lang="en-US" sz="3600" dirty="0">
              <a:latin typeface="Monaco" pitchFamily="2" charset="0"/>
            </a:endParaRPr>
          </a:p>
        </p:txBody>
      </p:sp>
      <p:pic>
        <p:nvPicPr>
          <p:cNvPr id="8" name="Picture 7">
            <a:extLst>
              <a:ext uri="{FF2B5EF4-FFF2-40B4-BE49-F238E27FC236}">
                <a16:creationId xmlns:a16="http://schemas.microsoft.com/office/drawing/2014/main" id="{341A6DFC-B582-E04B-AF20-B8FFEDE0D9B1}"/>
              </a:ext>
            </a:extLst>
          </p:cNvPr>
          <p:cNvPicPr>
            <a:picLocks noChangeAspect="1"/>
          </p:cNvPicPr>
          <p:nvPr/>
        </p:nvPicPr>
        <p:blipFill>
          <a:blip r:embed="rId3"/>
          <a:stretch>
            <a:fillRect/>
          </a:stretch>
        </p:blipFill>
        <p:spPr>
          <a:xfrm>
            <a:off x="252845" y="1754909"/>
            <a:ext cx="8638310" cy="3348182"/>
          </a:xfrm>
          <a:prstGeom prst="rect">
            <a:avLst/>
          </a:prstGeom>
        </p:spPr>
      </p:pic>
      <p:sp>
        <p:nvSpPr>
          <p:cNvPr id="9" name="Title 1">
            <a:extLst>
              <a:ext uri="{FF2B5EF4-FFF2-40B4-BE49-F238E27FC236}">
                <a16:creationId xmlns:a16="http://schemas.microsoft.com/office/drawing/2014/main" id="{C6A6EFA5-796F-2441-B777-1650724AC4FF}"/>
              </a:ext>
            </a:extLst>
          </p:cNvPr>
          <p:cNvSpPr txBox="1">
            <a:spLocks/>
          </p:cNvSpPr>
          <p:nvPr/>
        </p:nvSpPr>
        <p:spPr>
          <a:xfrm>
            <a:off x="677140" y="4777799"/>
            <a:ext cx="77897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latin typeface="Garamond" panose="02020404030301010803" pitchFamily="18" charset="0"/>
              </a:rPr>
              <a:t>Hirotugu</a:t>
            </a:r>
            <a:r>
              <a:rPr lang="en-US" sz="3200" b="1" dirty="0">
                <a:latin typeface="Garamond" panose="02020404030301010803" pitchFamily="18" charset="0"/>
              </a:rPr>
              <a:t> Akaike</a:t>
            </a:r>
          </a:p>
          <a:p>
            <a:pPr algn="ctr"/>
            <a:r>
              <a:rPr lang="en-US" sz="3200" dirty="0">
                <a:latin typeface="Garamond" panose="02020404030301010803" pitchFamily="18" charset="0"/>
              </a:rPr>
              <a:t>Akaike’s Information Criterion (AIC)</a:t>
            </a:r>
            <a:endParaRPr lang="en-US" sz="3200" dirty="0">
              <a:latin typeface="Monaco" pitchFamily="2" charset="0"/>
            </a:endParaRPr>
          </a:p>
        </p:txBody>
      </p:sp>
    </p:spTree>
    <p:extLst>
      <p:ext uri="{BB962C8B-B14F-4D97-AF65-F5344CB8AC3E}">
        <p14:creationId xmlns:p14="http://schemas.microsoft.com/office/powerpoint/2010/main" val="302330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486383" y="0"/>
            <a:ext cx="8171234" cy="6845450"/>
          </a:xfrm>
        </p:spPr>
        <p:txBody>
          <a:bodyPr anchor="ctr">
            <a:noAutofit/>
          </a:bodyPr>
          <a:lstStyle/>
          <a:p>
            <a:pPr>
              <a:lnSpc>
                <a:spcPct val="100000"/>
              </a:lnSpc>
              <a:spcBef>
                <a:spcPts val="0"/>
              </a:spcBef>
            </a:pPr>
            <a:r>
              <a:rPr lang="en-US" sz="4400" b="1" dirty="0">
                <a:latin typeface="Garamond" panose="02020404030301010803" pitchFamily="18" charset="0"/>
              </a:rPr>
              <a:t>The Dangers of Overfitting, Model Comparison, “How Do I Choose What Goes Into My Model?”, and Some Other Related Stuff</a:t>
            </a:r>
            <a:endParaRPr lang="en-US" sz="4400" dirty="0">
              <a:latin typeface="Garamond" panose="02020404030301010803" pitchFamily="18" charset="0"/>
            </a:endParaRPr>
          </a:p>
        </p:txBody>
      </p:sp>
    </p:spTree>
    <p:extLst>
      <p:ext uri="{BB962C8B-B14F-4D97-AF65-F5344CB8AC3E}">
        <p14:creationId xmlns:p14="http://schemas.microsoft.com/office/powerpoint/2010/main" val="387345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Model Deviance</a:t>
            </a:r>
            <a:endParaRPr lang="en-US" sz="3600" dirty="0">
              <a:latin typeface="Monaco" pitchFamily="2" charset="0"/>
            </a:endParaRPr>
          </a:p>
        </p:txBody>
      </p:sp>
      <p:pic>
        <p:nvPicPr>
          <p:cNvPr id="4" name="Picture 3">
            <a:extLst>
              <a:ext uri="{FF2B5EF4-FFF2-40B4-BE49-F238E27FC236}">
                <a16:creationId xmlns:a16="http://schemas.microsoft.com/office/drawing/2014/main" id="{61D0EC1F-FB3E-9242-AFD8-7E02D066DED1}"/>
              </a:ext>
            </a:extLst>
          </p:cNvPr>
          <p:cNvPicPr>
            <a:picLocks noChangeAspect="1"/>
          </p:cNvPicPr>
          <p:nvPr/>
        </p:nvPicPr>
        <p:blipFill>
          <a:blip r:embed="rId3"/>
          <a:stretch>
            <a:fillRect/>
          </a:stretch>
        </p:blipFill>
        <p:spPr>
          <a:xfrm>
            <a:off x="552338" y="1836163"/>
            <a:ext cx="5317388" cy="1377981"/>
          </a:xfrm>
          <a:prstGeom prst="rect">
            <a:avLst/>
          </a:prstGeom>
        </p:spPr>
      </p:pic>
      <p:sp>
        <p:nvSpPr>
          <p:cNvPr id="5" name="Content Placeholder 4">
            <a:extLst>
              <a:ext uri="{FF2B5EF4-FFF2-40B4-BE49-F238E27FC236}">
                <a16:creationId xmlns:a16="http://schemas.microsoft.com/office/drawing/2014/main" id="{98A0D0C6-59E3-AC46-B93B-DC383A29BBEB}"/>
              </a:ext>
            </a:extLst>
          </p:cNvPr>
          <p:cNvSpPr>
            <a:spLocks noGrp="1"/>
          </p:cNvSpPr>
          <p:nvPr>
            <p:ph idx="1"/>
          </p:nvPr>
        </p:nvSpPr>
        <p:spPr>
          <a:xfrm>
            <a:off x="628649" y="3606935"/>
            <a:ext cx="8068783" cy="2805885"/>
          </a:xfrm>
        </p:spPr>
        <p:txBody>
          <a:bodyPr>
            <a:normAutofit fontScale="92500" lnSpcReduction="10000"/>
          </a:bodyPr>
          <a:lstStyle/>
          <a:p>
            <a:r>
              <a:rPr lang="en-US" dirty="0">
                <a:latin typeface="Garamond" panose="02020404030301010803" pitchFamily="18" charset="0"/>
              </a:rPr>
              <a:t>Read: Deviance is the sum of the </a:t>
            </a:r>
            <a:r>
              <a:rPr lang="en-US" b="1" dirty="0">
                <a:latin typeface="Garamond" panose="02020404030301010803" pitchFamily="18" charset="0"/>
              </a:rPr>
              <a:t>average (!) </a:t>
            </a:r>
            <a:r>
              <a:rPr lang="en-US" dirty="0">
                <a:latin typeface="Garamond" panose="02020404030301010803" pitchFamily="18" charset="0"/>
              </a:rPr>
              <a:t>log likelihood values (averaged over the posterior) for all cases in the data, multiplied by -2</a:t>
            </a:r>
          </a:p>
          <a:p>
            <a:r>
              <a:rPr lang="en-US" dirty="0">
                <a:latin typeface="Garamond" panose="02020404030301010803" pitchFamily="18" charset="0"/>
              </a:rPr>
              <a:t>Smaller values indicate better average predictive accuracy</a:t>
            </a:r>
          </a:p>
          <a:p>
            <a:endParaRPr lang="en-US" dirty="0">
              <a:latin typeface="Garamond" panose="02020404030301010803" pitchFamily="18" charset="0"/>
            </a:endParaRPr>
          </a:p>
          <a:p>
            <a:r>
              <a:rPr lang="en-US" dirty="0">
                <a:latin typeface="Garamond" panose="02020404030301010803" pitchFamily="18" charset="0"/>
              </a:rPr>
              <a:t>Provides an approximation of </a:t>
            </a:r>
            <a:r>
              <a:rPr lang="en-US" i="1" dirty="0">
                <a:latin typeface="Garamond" panose="02020404030301010803" pitchFamily="18" charset="0"/>
              </a:rPr>
              <a:t>divergence</a:t>
            </a:r>
          </a:p>
          <a:p>
            <a:pPr lvl="1"/>
            <a:r>
              <a:rPr lang="en-US" dirty="0">
                <a:latin typeface="Garamond" panose="02020404030301010803" pitchFamily="18" charset="0"/>
              </a:rPr>
              <a:t>And therefore serves as an assessment of relative model fit</a:t>
            </a:r>
          </a:p>
        </p:txBody>
      </p:sp>
      <p:grpSp>
        <p:nvGrpSpPr>
          <p:cNvPr id="7" name="Group 6">
            <a:extLst>
              <a:ext uri="{FF2B5EF4-FFF2-40B4-BE49-F238E27FC236}">
                <a16:creationId xmlns:a16="http://schemas.microsoft.com/office/drawing/2014/main" id="{B581417F-F38B-4A7A-9E13-CEE0FF66803D}"/>
              </a:ext>
            </a:extLst>
          </p:cNvPr>
          <p:cNvGrpSpPr/>
          <p:nvPr/>
        </p:nvGrpSpPr>
        <p:grpSpPr>
          <a:xfrm>
            <a:off x="3211032" y="1414130"/>
            <a:ext cx="5486400" cy="1800014"/>
            <a:chOff x="3211032" y="1414130"/>
            <a:chExt cx="5486400" cy="1800014"/>
          </a:xfrm>
        </p:grpSpPr>
        <p:sp>
          <p:nvSpPr>
            <p:cNvPr id="3" name="TextBox 2">
              <a:extLst>
                <a:ext uri="{FF2B5EF4-FFF2-40B4-BE49-F238E27FC236}">
                  <a16:creationId xmlns:a16="http://schemas.microsoft.com/office/drawing/2014/main" id="{FC17FBC0-0951-4926-BDA0-A3287AEECA13}"/>
                </a:ext>
              </a:extLst>
            </p:cNvPr>
            <p:cNvSpPr txBox="1"/>
            <p:nvPr/>
          </p:nvSpPr>
          <p:spPr>
            <a:xfrm>
              <a:off x="5932966" y="1580982"/>
              <a:ext cx="2764466" cy="1200329"/>
            </a:xfrm>
            <a:prstGeom prst="rect">
              <a:avLst/>
            </a:prstGeom>
            <a:noFill/>
          </p:spPr>
          <p:txBody>
            <a:bodyPr wrap="square" rtlCol="0">
              <a:spAutoFit/>
            </a:bodyPr>
            <a:lstStyle/>
            <a:p>
              <a:r>
                <a:rPr lang="en-US" dirty="0"/>
                <a:t>Log-pointwise-predictive-density, calculated with </a:t>
              </a:r>
              <a:r>
                <a:rPr lang="en-US" dirty="0" err="1"/>
                <a:t>lppd</a:t>
              </a:r>
              <a:r>
                <a:rPr lang="en-US" dirty="0"/>
                <a:t>() function on any </a:t>
              </a:r>
              <a:r>
                <a:rPr lang="en-US" dirty="0" err="1"/>
                <a:t>quap</a:t>
              </a:r>
              <a:r>
                <a:rPr lang="en-US" dirty="0"/>
                <a:t> model</a:t>
              </a:r>
            </a:p>
          </p:txBody>
        </p:sp>
        <p:sp>
          <p:nvSpPr>
            <p:cNvPr id="6" name="Rectangle 5">
              <a:extLst>
                <a:ext uri="{FF2B5EF4-FFF2-40B4-BE49-F238E27FC236}">
                  <a16:creationId xmlns:a16="http://schemas.microsoft.com/office/drawing/2014/main" id="{198DA69E-FCFD-49B5-8225-9190E2940CF8}"/>
                </a:ext>
              </a:extLst>
            </p:cNvPr>
            <p:cNvSpPr/>
            <p:nvPr/>
          </p:nvSpPr>
          <p:spPr>
            <a:xfrm>
              <a:off x="3211032" y="1414130"/>
              <a:ext cx="5317388" cy="180001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20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E1370C64-FFE2-3D49-9EA0-B89F44EA66B6}"/>
              </a:ext>
            </a:extLst>
          </p:cNvPr>
          <p:cNvSpPr>
            <a:spLocks noGrp="1"/>
          </p:cNvSpPr>
          <p:nvPr>
            <p:ph idx="1"/>
          </p:nvPr>
        </p:nvSpPr>
        <p:spPr>
          <a:xfrm>
            <a:off x="628650" y="1690689"/>
            <a:ext cx="7886700" cy="5167311"/>
          </a:xfrm>
        </p:spPr>
        <p:txBody>
          <a:bodyPr>
            <a:normAutofit/>
          </a:bodyPr>
          <a:lstStyle/>
          <a:p>
            <a:r>
              <a:rPr lang="en-US" dirty="0">
                <a:latin typeface="Garamond" panose="02020404030301010803" pitchFamily="18" charset="0"/>
              </a:rPr>
              <a:t>An estimate of </a:t>
            </a:r>
            <a:r>
              <a:rPr lang="en-US" i="1" dirty="0">
                <a:latin typeface="Garamond" panose="02020404030301010803" pitchFamily="18" charset="0"/>
              </a:rPr>
              <a:t>out-of-sample deviance</a:t>
            </a:r>
            <a:r>
              <a:rPr lang="en-US" dirty="0">
                <a:latin typeface="Garamond" panose="02020404030301010803" pitchFamily="18" charset="0"/>
              </a:rPr>
              <a:t>, and therefore a measure of predictive accuracy</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Lower AIC scores are better</a:t>
            </a:r>
          </a:p>
          <a:p>
            <a:pPr lvl="1"/>
            <a:r>
              <a:rPr lang="en-US" dirty="0">
                <a:latin typeface="Garamond" panose="02020404030301010803" pitchFamily="18" charset="0"/>
              </a:rPr>
              <a:t>Models can only be compared relative to one another, and must be fit to the same data</a:t>
            </a:r>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Akaike’s Information Criterion (AIC)</a:t>
            </a:r>
            <a:endParaRPr lang="en-US" sz="3600" dirty="0">
              <a:latin typeface="Monaco"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9B74E2-8791-3B4C-BFE8-931C4AE53983}"/>
                  </a:ext>
                </a:extLst>
              </p:cNvPr>
              <p:cNvSpPr txBox="1"/>
              <p:nvPr/>
            </p:nvSpPr>
            <p:spPr>
              <a:xfrm>
                <a:off x="628650" y="2724299"/>
                <a:ext cx="7689273" cy="738664"/>
              </a:xfrm>
              <a:prstGeom prst="rect">
                <a:avLst/>
              </a:prstGeom>
              <a:noFill/>
            </p:spPr>
            <p:txBody>
              <a:bodyPr wrap="square" lIns="0" tIns="0" rIns="0" bIns="0" rtlCol="0">
                <a:spAutoFit/>
              </a:bodyPr>
              <a:lstStyle/>
              <a:p>
                <a:pPr algn="ctr"/>
                <a:r>
                  <a:rPr lang="en-US" sz="4800" dirty="0">
                    <a:latin typeface="Cambria Math" panose="02040503050406030204" pitchFamily="18" charset="0"/>
                    <a:ea typeface="Cambria Math" panose="02040503050406030204" pitchFamily="18" charset="0"/>
                  </a:rPr>
                  <a:t>AIC </a:t>
                </a:r>
                <a14:m>
                  <m:oMath xmlns:m="http://schemas.openxmlformats.org/officeDocument/2006/math">
                    <m:r>
                      <a:rPr lang="en-US" sz="480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−2</m:t>
                    </m:r>
                    <m:r>
                      <m:rPr>
                        <m:sty m:val="p"/>
                      </m:rPr>
                      <a:rPr lang="en-US" sz="4800" b="0" i="0" smtClean="0">
                        <a:latin typeface="Cambria Math" panose="02040503050406030204" pitchFamily="18" charset="0"/>
                        <a:ea typeface="Cambria Math" panose="02040503050406030204" pitchFamily="18" charset="0"/>
                      </a:rPr>
                      <m:t>log</m:t>
                    </m:r>
                    <m:func>
                      <m:funcPr>
                        <m:ctrlPr>
                          <a:rPr lang="en-US" sz="4800" b="0" i="1" smtClean="0">
                            <a:latin typeface="Cambria Math" panose="02040503050406030204" pitchFamily="18" charset="0"/>
                            <a:ea typeface="Cambria Math" panose="02040503050406030204" pitchFamily="18" charset="0"/>
                          </a:rPr>
                        </m:ctrlPr>
                      </m:funcPr>
                      <m:fName>
                        <m:r>
                          <a:rPr lang="en-US" sz="4800" b="0" i="1" smtClean="0">
                            <a:latin typeface="Cambria Math" panose="02040503050406030204" pitchFamily="18" charset="0"/>
                            <a:ea typeface="Cambria Math" panose="02040503050406030204" pitchFamily="18" charset="0"/>
                          </a:rPr>
                          <m:t>∑</m:t>
                        </m:r>
                      </m:fName>
                      <m:e>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𝑞</m:t>
                            </m:r>
                            <m:r>
                              <a:rPr lang="en-US" sz="4800" b="0" i="1" baseline="-25000" smtClean="0">
                                <a:latin typeface="Cambria Math" panose="02040503050406030204" pitchFamily="18" charset="0"/>
                                <a:ea typeface="Cambria Math" panose="02040503050406030204" pitchFamily="18" charset="0"/>
                              </a:rPr>
                              <m:t>𝑖</m:t>
                            </m:r>
                          </m:e>
                        </m:d>
                        <m:r>
                          <a:rPr lang="en-US" sz="4800" b="0" i="1" smtClean="0">
                            <a:latin typeface="Cambria Math" panose="02040503050406030204" pitchFamily="18" charset="0"/>
                            <a:ea typeface="Cambria Math" panose="02040503050406030204" pitchFamily="18" charset="0"/>
                          </a:rPr>
                          <m:t>+2</m:t>
                        </m:r>
                        <m:r>
                          <a:rPr lang="en-US" sz="4800" b="0" i="1" smtClean="0">
                            <a:latin typeface="Cambria Math" panose="02040503050406030204" pitchFamily="18" charset="0"/>
                            <a:ea typeface="Cambria Math" panose="02040503050406030204" pitchFamily="18" charset="0"/>
                          </a:rPr>
                          <m:t>𝐾</m:t>
                        </m:r>
                      </m:e>
                    </m:func>
                  </m:oMath>
                </a14:m>
                <a:endParaRPr lang="en-US" sz="4800"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89B74E2-8791-3B4C-BFE8-931C4AE53983}"/>
                  </a:ext>
                </a:extLst>
              </p:cNvPr>
              <p:cNvSpPr txBox="1">
                <a:spLocks noRot="1" noChangeAspect="1" noMove="1" noResize="1" noEditPoints="1" noAdjustHandles="1" noChangeArrowheads="1" noChangeShapeType="1" noTextEdit="1"/>
              </p:cNvSpPr>
              <p:nvPr/>
            </p:nvSpPr>
            <p:spPr>
              <a:xfrm>
                <a:off x="628650" y="2724299"/>
                <a:ext cx="7689273" cy="738664"/>
              </a:xfrm>
              <a:prstGeom prst="rect">
                <a:avLst/>
              </a:prstGeom>
              <a:blipFill>
                <a:blip r:embed="rId3"/>
                <a:stretch>
                  <a:fillRect t="-25424" b="-47458"/>
                </a:stretch>
              </a:blipFill>
            </p:spPr>
            <p:txBody>
              <a:bodyPr/>
              <a:lstStyle/>
              <a:p>
                <a:r>
                  <a:rPr lang="en-US">
                    <a:noFill/>
                  </a:rPr>
                  <a:t> </a:t>
                </a:r>
              </a:p>
            </p:txBody>
          </p:sp>
        </mc:Fallback>
      </mc:AlternateContent>
      <p:sp>
        <p:nvSpPr>
          <p:cNvPr id="11" name="Down Arrow 10">
            <a:extLst>
              <a:ext uri="{FF2B5EF4-FFF2-40B4-BE49-F238E27FC236}">
                <a16:creationId xmlns:a16="http://schemas.microsoft.com/office/drawing/2014/main" id="{FEA7CF45-2697-264F-B82C-E44F9DC58374}"/>
              </a:ext>
            </a:extLst>
          </p:cNvPr>
          <p:cNvSpPr/>
          <p:nvPr/>
        </p:nvSpPr>
        <p:spPr>
          <a:xfrm rot="10800000">
            <a:off x="4520043" y="3484959"/>
            <a:ext cx="332509" cy="5262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1ED9430-3554-D34B-8179-C7EF7AC54C35}"/>
              </a:ext>
            </a:extLst>
          </p:cNvPr>
          <p:cNvSpPr/>
          <p:nvPr/>
        </p:nvSpPr>
        <p:spPr>
          <a:xfrm rot="10800000">
            <a:off x="7010401" y="3484959"/>
            <a:ext cx="332509" cy="5262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15994-E53F-2348-8FE3-795EE32298F3}"/>
              </a:ext>
            </a:extLst>
          </p:cNvPr>
          <p:cNvSpPr txBox="1"/>
          <p:nvPr/>
        </p:nvSpPr>
        <p:spPr>
          <a:xfrm>
            <a:off x="3158836" y="4274344"/>
            <a:ext cx="3054927" cy="707886"/>
          </a:xfrm>
          <a:prstGeom prst="rect">
            <a:avLst/>
          </a:prstGeom>
          <a:noFill/>
        </p:spPr>
        <p:txBody>
          <a:bodyPr wrap="square" rtlCol="0">
            <a:spAutoFit/>
          </a:bodyPr>
          <a:lstStyle/>
          <a:p>
            <a:pPr algn="ctr"/>
            <a:r>
              <a:rPr lang="en-US" sz="2000" dirty="0">
                <a:latin typeface="Garamond" panose="02020404030301010803" pitchFamily="18" charset="0"/>
              </a:rPr>
              <a:t>Model deviance:</a:t>
            </a:r>
          </a:p>
          <a:p>
            <a:pPr algn="ctr"/>
            <a:r>
              <a:rPr lang="en-US" sz="2000" dirty="0">
                <a:latin typeface="Garamond" panose="02020404030301010803" pitchFamily="18" charset="0"/>
              </a:rPr>
              <a:t>Assesses fit</a:t>
            </a:r>
          </a:p>
        </p:txBody>
      </p:sp>
      <p:sp>
        <p:nvSpPr>
          <p:cNvPr id="14" name="TextBox 13">
            <a:extLst>
              <a:ext uri="{FF2B5EF4-FFF2-40B4-BE49-F238E27FC236}">
                <a16:creationId xmlns:a16="http://schemas.microsoft.com/office/drawing/2014/main" id="{B818C987-2995-A043-A206-7E380EB5112A}"/>
              </a:ext>
            </a:extLst>
          </p:cNvPr>
          <p:cNvSpPr txBox="1"/>
          <p:nvPr/>
        </p:nvSpPr>
        <p:spPr>
          <a:xfrm>
            <a:off x="5673432" y="4274344"/>
            <a:ext cx="3075712" cy="707886"/>
          </a:xfrm>
          <a:prstGeom prst="rect">
            <a:avLst/>
          </a:prstGeom>
          <a:noFill/>
        </p:spPr>
        <p:txBody>
          <a:bodyPr wrap="square" rtlCol="0">
            <a:spAutoFit/>
          </a:bodyPr>
          <a:lstStyle/>
          <a:p>
            <a:pPr algn="ctr"/>
            <a:r>
              <a:rPr lang="en-US" sz="2000" dirty="0">
                <a:latin typeface="Garamond" panose="02020404030301010803" pitchFamily="18" charset="0"/>
              </a:rPr>
              <a:t>Penalization for parameters:</a:t>
            </a:r>
          </a:p>
          <a:p>
            <a:pPr algn="ctr"/>
            <a:r>
              <a:rPr lang="en-US" sz="2000" dirty="0">
                <a:latin typeface="Garamond" panose="02020404030301010803" pitchFamily="18" charset="0"/>
              </a:rPr>
              <a:t>Controls complexity</a:t>
            </a:r>
          </a:p>
        </p:txBody>
      </p:sp>
    </p:spTree>
    <p:extLst>
      <p:ext uri="{BB962C8B-B14F-4D97-AF65-F5344CB8AC3E}">
        <p14:creationId xmlns:p14="http://schemas.microsoft.com/office/powerpoint/2010/main" val="35355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Combatting Overfitting: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5167311"/>
          </a:xfrm>
        </p:spPr>
        <p:txBody>
          <a:bodyPr>
            <a:normAutofit/>
          </a:bodyPr>
          <a:lstStyle/>
          <a:p>
            <a:r>
              <a:rPr lang="en-US" i="1" dirty="0">
                <a:latin typeface="Garamond" panose="02020404030301010803" pitchFamily="18" charset="0"/>
              </a:rPr>
              <a:t>Akaike’s Information Criterion (AIC)</a:t>
            </a:r>
          </a:p>
          <a:p>
            <a:pPr lvl="1"/>
            <a:r>
              <a:rPr lang="en-US" dirty="0">
                <a:latin typeface="Garamond" panose="02020404030301010803" pitchFamily="18" charset="0"/>
              </a:rPr>
              <a:t>Deviance defined at parameter MAP values</a:t>
            </a:r>
          </a:p>
          <a:p>
            <a:pPr lvl="1"/>
            <a:r>
              <a:rPr lang="en-US" dirty="0">
                <a:latin typeface="Garamond" panose="02020404030301010803" pitchFamily="18" charset="0"/>
              </a:rPr>
              <a:t>Works when the following conditions are met:</a:t>
            </a:r>
          </a:p>
          <a:p>
            <a:pPr lvl="2"/>
            <a:r>
              <a:rPr lang="en-US" dirty="0">
                <a:latin typeface="Garamond" panose="02020404030301010803" pitchFamily="18" charset="0"/>
              </a:rPr>
              <a:t>Priors are flat or overwhelmed by the likelihood</a:t>
            </a:r>
          </a:p>
          <a:p>
            <a:pPr lvl="2"/>
            <a:r>
              <a:rPr lang="en-US" dirty="0">
                <a:latin typeface="Garamond" panose="02020404030301010803" pitchFamily="18" charset="0"/>
              </a:rPr>
              <a:t>Posterior distribution is multivariate normal</a:t>
            </a:r>
          </a:p>
          <a:p>
            <a:pPr lvl="2"/>
            <a:r>
              <a:rPr lang="en-US" dirty="0">
                <a:latin typeface="Garamond" panose="02020404030301010803" pitchFamily="18" charset="0"/>
              </a:rPr>
              <a:t>Sample size is much greater than number of parameters</a:t>
            </a: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53639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Combatting Overfitting: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5167311"/>
          </a:xfrm>
        </p:spPr>
        <p:txBody>
          <a:bodyPr>
            <a:normAutofit/>
          </a:bodyPr>
          <a:lstStyle/>
          <a:p>
            <a:r>
              <a:rPr lang="en-US" i="1" dirty="0">
                <a:latin typeface="Garamond" panose="02020404030301010803" pitchFamily="18" charset="0"/>
              </a:rPr>
              <a:t>Deviance Information Criterion (DIC)</a:t>
            </a:r>
          </a:p>
          <a:p>
            <a:pPr lvl="1"/>
            <a:r>
              <a:rPr lang="en-US" dirty="0">
                <a:latin typeface="Garamond" panose="02020404030301010803" pitchFamily="18" charset="0"/>
              </a:rPr>
              <a:t>Deviance measure incorporates posterior parameter uncertainty</a:t>
            </a:r>
          </a:p>
          <a:p>
            <a:endParaRPr lang="en-US" dirty="0">
              <a:latin typeface="Garamond" panose="02020404030301010803" pitchFamily="18" charset="0"/>
            </a:endParaRPr>
          </a:p>
          <a:p>
            <a:r>
              <a:rPr lang="en-US" i="1" dirty="0">
                <a:latin typeface="Garamond" panose="02020404030301010803" pitchFamily="18" charset="0"/>
              </a:rPr>
              <a:t>Widely Applicable Information Criterion (WAIC)</a:t>
            </a:r>
          </a:p>
          <a:p>
            <a:pPr lvl="1"/>
            <a:r>
              <a:rPr lang="en-US" dirty="0">
                <a:latin typeface="Garamond" panose="02020404030301010803" pitchFamily="18" charset="0"/>
              </a:rPr>
              <a:t>Like the log-pointwise predictive-density calculated in cross-validation, but adds a penalty term for the variance of posterior predictions</a:t>
            </a:r>
          </a:p>
          <a:p>
            <a:pPr lvl="1"/>
            <a:r>
              <a:rPr lang="en-US" dirty="0">
                <a:latin typeface="Garamond" panose="02020404030301010803" pitchFamily="18" charset="0"/>
              </a:rPr>
              <a:t>WAIC() function for any </a:t>
            </a:r>
            <a:r>
              <a:rPr lang="en-US" dirty="0" err="1">
                <a:latin typeface="Garamond" panose="02020404030301010803" pitchFamily="18" charset="0"/>
              </a:rPr>
              <a:t>quap</a:t>
            </a:r>
            <a:r>
              <a:rPr lang="en-US" dirty="0">
                <a:latin typeface="Garamond" panose="02020404030301010803" pitchFamily="18" charset="0"/>
              </a:rPr>
              <a:t> model</a:t>
            </a:r>
          </a:p>
          <a:p>
            <a:pPr lvl="1"/>
            <a:endParaRPr lang="en-US" dirty="0">
              <a:latin typeface="Garamond" panose="02020404030301010803" pitchFamily="18" charset="0"/>
            </a:endParaRP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2771506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(Mis)uses of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543856"/>
          </a:xfrm>
        </p:spPr>
        <p:txBody>
          <a:bodyPr>
            <a:normAutofit/>
          </a:bodyPr>
          <a:lstStyle/>
          <a:p>
            <a:r>
              <a:rPr lang="en-US" sz="2400" i="1" dirty="0">
                <a:latin typeface="Garamond" panose="02020404030301010803" pitchFamily="18" charset="0"/>
              </a:rPr>
              <a:t>Stepwise selection </a:t>
            </a:r>
            <a:r>
              <a:rPr lang="en-US" sz="2400" dirty="0">
                <a:latin typeface="Garamond" panose="02020404030301010803" pitchFamily="18" charset="0"/>
              </a:rPr>
              <a:t>uses addition/removal of predictor variables from the model and repeated model selection to find the “best” model</a:t>
            </a:r>
            <a:endParaRPr lang="en-US" sz="2400" i="1" dirty="0">
              <a:latin typeface="Garamond" panose="02020404030301010803" pitchFamily="18" charset="0"/>
            </a:endParaRPr>
          </a:p>
          <a:p>
            <a:pPr lvl="1"/>
            <a:r>
              <a:rPr lang="en-US" sz="2000" dirty="0">
                <a:latin typeface="Garamond" panose="02020404030301010803" pitchFamily="18" charset="0"/>
              </a:rPr>
              <a:t>Can result in biased parameter estimation, inconsistent model selection, etc.</a:t>
            </a:r>
          </a:p>
          <a:p>
            <a:endParaRPr lang="en-US" sz="2400" dirty="0">
              <a:latin typeface="Garamond" panose="02020404030301010803" pitchFamily="18" charset="0"/>
            </a:endParaRPr>
          </a:p>
        </p:txBody>
      </p:sp>
    </p:spTree>
    <p:extLst>
      <p:ext uri="{BB962C8B-B14F-4D97-AF65-F5344CB8AC3E}">
        <p14:creationId xmlns:p14="http://schemas.microsoft.com/office/powerpoint/2010/main" val="354583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Consider the Curse of Tippecanoe</a:t>
            </a:r>
            <a:endParaRPr lang="en-US" sz="3600" dirty="0">
              <a:latin typeface="Monaco" pitchFamily="2" charset="0"/>
            </a:endParaRPr>
          </a:p>
        </p:txBody>
      </p:sp>
      <p:pic>
        <p:nvPicPr>
          <p:cNvPr id="6" name="Picture 5">
            <a:extLst>
              <a:ext uri="{FF2B5EF4-FFF2-40B4-BE49-F238E27FC236}">
                <a16:creationId xmlns:a16="http://schemas.microsoft.com/office/drawing/2014/main" id="{FE02C38D-AD01-AA41-9DD9-48780C0CBA36}"/>
              </a:ext>
            </a:extLst>
          </p:cNvPr>
          <p:cNvPicPr>
            <a:picLocks noChangeAspect="1"/>
          </p:cNvPicPr>
          <p:nvPr/>
        </p:nvPicPr>
        <p:blipFill>
          <a:blip r:embed="rId3"/>
          <a:stretch>
            <a:fillRect/>
          </a:stretch>
        </p:blipFill>
        <p:spPr>
          <a:xfrm>
            <a:off x="5384999" y="1586297"/>
            <a:ext cx="2931104" cy="3506699"/>
          </a:xfrm>
          <a:prstGeom prst="rect">
            <a:avLst/>
          </a:prstGeom>
          <a:ln w="38100">
            <a:solidFill>
              <a:schemeClr val="tx1"/>
            </a:solidFill>
          </a:ln>
        </p:spPr>
      </p:pic>
      <p:sp>
        <p:nvSpPr>
          <p:cNvPr id="7" name="Title 1">
            <a:extLst>
              <a:ext uri="{FF2B5EF4-FFF2-40B4-BE49-F238E27FC236}">
                <a16:creationId xmlns:a16="http://schemas.microsoft.com/office/drawing/2014/main" id="{550239F3-DEAF-5346-8777-556F6B645EDA}"/>
              </a:ext>
            </a:extLst>
          </p:cNvPr>
          <p:cNvSpPr txBox="1">
            <a:spLocks/>
          </p:cNvSpPr>
          <p:nvPr/>
        </p:nvSpPr>
        <p:spPr>
          <a:xfrm>
            <a:off x="5248680" y="5255049"/>
            <a:ext cx="3216279" cy="7464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Garamond" panose="02020404030301010803" pitchFamily="18" charset="0"/>
              </a:rPr>
              <a:t>William Henry Harrison</a:t>
            </a:r>
            <a:endParaRPr lang="en-US" sz="2400" dirty="0">
              <a:latin typeface="Monaco" pitchFamily="2" charset="0"/>
            </a:endParaRPr>
          </a:p>
        </p:txBody>
      </p:sp>
      <p:sp>
        <p:nvSpPr>
          <p:cNvPr id="3" name="TextBox 2">
            <a:extLst>
              <a:ext uri="{FF2B5EF4-FFF2-40B4-BE49-F238E27FC236}">
                <a16:creationId xmlns:a16="http://schemas.microsoft.com/office/drawing/2014/main" id="{C419577A-1291-4033-9302-35D8D1DCFFC5}"/>
              </a:ext>
            </a:extLst>
          </p:cNvPr>
          <p:cNvSpPr txBox="1"/>
          <p:nvPr/>
        </p:nvSpPr>
        <p:spPr>
          <a:xfrm>
            <a:off x="595423" y="1570601"/>
            <a:ext cx="3689498"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Garamond" panose="02020404030301010803" pitchFamily="18" charset="0"/>
              </a:rPr>
              <a:t>From 1840 – 1960, every US president elected in a year ending with 0 has died in office</a:t>
            </a:r>
          </a:p>
          <a:p>
            <a:pPr marL="342900" indent="-342900">
              <a:buFont typeface="Arial" panose="020B0604020202020204" pitchFamily="34" charset="0"/>
              <a:buChar char="•"/>
            </a:pPr>
            <a:r>
              <a:rPr lang="en-US" sz="2000" dirty="0">
                <a:latin typeface="Garamond" panose="02020404030301010803" pitchFamily="18" charset="0"/>
              </a:rPr>
              <a:t>Surprising patterns such as these can be found in almost any dataset if you look hard enough</a:t>
            </a:r>
          </a:p>
          <a:p>
            <a:pPr marL="342900" indent="-342900">
              <a:buFont typeface="Arial" panose="020B0604020202020204" pitchFamily="34" charset="0"/>
              <a:buChar char="•"/>
            </a:pPr>
            <a:r>
              <a:rPr lang="en-US" sz="2000" b="1" dirty="0">
                <a:latin typeface="Garamond" panose="02020404030301010803" pitchFamily="18" charset="0"/>
              </a:rPr>
              <a:t>Trying out many predictor variables is a good way to unearth such coincidences and risk interpreting them as meaningful patterns! </a:t>
            </a:r>
            <a:r>
              <a:rPr lang="en-US" sz="2000" dirty="0">
                <a:latin typeface="Garamond" panose="02020404030301010803" pitchFamily="18" charset="0"/>
              </a:rPr>
              <a:t> </a:t>
            </a:r>
          </a:p>
        </p:txBody>
      </p:sp>
    </p:spTree>
    <p:extLst>
      <p:ext uri="{BB962C8B-B14F-4D97-AF65-F5344CB8AC3E}">
        <p14:creationId xmlns:p14="http://schemas.microsoft.com/office/powerpoint/2010/main" val="187790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(Mis)uses of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543856"/>
          </a:xfrm>
        </p:spPr>
        <p:txBody>
          <a:bodyPr>
            <a:normAutofit/>
          </a:bodyPr>
          <a:lstStyle/>
          <a:p>
            <a:r>
              <a:rPr lang="en-US" sz="2400" i="1" dirty="0">
                <a:solidFill>
                  <a:schemeClr val="bg2">
                    <a:lumMod val="75000"/>
                  </a:schemeClr>
                </a:solidFill>
                <a:latin typeface="Garamond" panose="02020404030301010803" pitchFamily="18" charset="0"/>
              </a:rPr>
              <a:t>Stepwise selection </a:t>
            </a:r>
            <a:r>
              <a:rPr lang="en-US" sz="2400" dirty="0">
                <a:solidFill>
                  <a:schemeClr val="bg2">
                    <a:lumMod val="75000"/>
                  </a:schemeClr>
                </a:solidFill>
                <a:latin typeface="Garamond" panose="02020404030301010803" pitchFamily="18" charset="0"/>
              </a:rPr>
              <a:t>uses addition/removal of predictor variables from the model and repeated model selection to find the “best” model</a:t>
            </a:r>
            <a:endParaRPr lang="en-US" sz="2400" i="1" dirty="0">
              <a:solidFill>
                <a:schemeClr val="bg2">
                  <a:lumMod val="75000"/>
                </a:schemeClr>
              </a:solidFill>
              <a:latin typeface="Garamond" panose="02020404030301010803" pitchFamily="18" charset="0"/>
            </a:endParaRPr>
          </a:p>
          <a:p>
            <a:pPr lvl="1"/>
            <a:r>
              <a:rPr lang="en-US" sz="2000" dirty="0">
                <a:solidFill>
                  <a:schemeClr val="bg2">
                    <a:lumMod val="75000"/>
                  </a:schemeClr>
                </a:solidFill>
                <a:latin typeface="Garamond" panose="02020404030301010803" pitchFamily="18" charset="0"/>
              </a:rPr>
              <a:t>Can result in biased parameter estimation, inconsistent model selection, etc.</a:t>
            </a:r>
          </a:p>
          <a:p>
            <a:endParaRPr lang="en-US" sz="2400" dirty="0">
              <a:latin typeface="Garamond" panose="02020404030301010803" pitchFamily="18" charset="0"/>
            </a:endParaRPr>
          </a:p>
          <a:p>
            <a:r>
              <a:rPr lang="en-US" sz="2400" i="1" dirty="0">
                <a:latin typeface="Garamond" panose="02020404030301010803" pitchFamily="18" charset="0"/>
              </a:rPr>
              <a:t>All subsets selection </a:t>
            </a:r>
            <a:r>
              <a:rPr lang="en-US" sz="2400" dirty="0">
                <a:latin typeface="Garamond" panose="02020404030301010803" pitchFamily="18" charset="0"/>
              </a:rPr>
              <a:t>compares a full (i.e., “global”) model containing all predictor variables of interest and all potential subsets of that model</a:t>
            </a:r>
            <a:endParaRPr lang="en-US" sz="2400" i="1" dirty="0">
              <a:latin typeface="Garamond" panose="02020404030301010803" pitchFamily="18" charset="0"/>
            </a:endParaRPr>
          </a:p>
          <a:p>
            <a:pPr lvl="1"/>
            <a:r>
              <a:rPr lang="en-US" sz="2000" dirty="0">
                <a:latin typeface="Garamond" panose="02020404030301010803" pitchFamily="18" charset="0"/>
              </a:rPr>
              <a:t>“Use of all subsets regression is a flag that an unthinking approach has been employed.” </a:t>
            </a:r>
            <a:r>
              <a:rPr lang="en-US" sz="1800" dirty="0">
                <a:latin typeface="Garamond" panose="02020404030301010803" pitchFamily="18" charset="0"/>
              </a:rPr>
              <a:t>- Anderson and Burnham 2002</a:t>
            </a:r>
            <a:endParaRPr lang="en-US" sz="2000" dirty="0">
              <a:latin typeface="Garamond" panose="02020404030301010803" pitchFamily="18" charset="0"/>
            </a:endParaRPr>
          </a:p>
        </p:txBody>
      </p:sp>
      <p:sp>
        <p:nvSpPr>
          <p:cNvPr id="4" name="Content Placeholder 2">
            <a:extLst>
              <a:ext uri="{FF2B5EF4-FFF2-40B4-BE49-F238E27FC236}">
                <a16:creationId xmlns:a16="http://schemas.microsoft.com/office/drawing/2014/main" id="{468FC92D-14AE-0E4E-8AB6-669B6DC7C8D1}"/>
              </a:ext>
            </a:extLst>
          </p:cNvPr>
          <p:cNvSpPr txBox="1">
            <a:spLocks/>
          </p:cNvSpPr>
          <p:nvPr/>
        </p:nvSpPr>
        <p:spPr>
          <a:xfrm>
            <a:off x="-82296" y="6300216"/>
            <a:ext cx="9144000" cy="55778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Anderson and Burnham 2002, </a:t>
            </a:r>
            <a:r>
              <a:rPr lang="en-US" sz="1600" i="1" dirty="0">
                <a:latin typeface="Garamond" panose="02020404030301010803" pitchFamily="18" charset="0"/>
              </a:rPr>
              <a:t>The Journal of Wildlife Management</a:t>
            </a:r>
            <a:r>
              <a:rPr lang="en-US" sz="1600" dirty="0">
                <a:latin typeface="Garamond" panose="02020404030301010803" pitchFamily="18" charset="0"/>
              </a:rPr>
              <a:t> </a:t>
            </a:r>
          </a:p>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Whittingham et al. 2006, </a:t>
            </a:r>
            <a:r>
              <a:rPr lang="en-US" sz="1600" i="1" dirty="0">
                <a:latin typeface="Garamond" panose="02020404030301010803" pitchFamily="18" charset="0"/>
              </a:rPr>
              <a:t>Journal of Animal Ecology</a:t>
            </a:r>
            <a:endParaRPr lang="en-US" sz="1600" dirty="0">
              <a:latin typeface="Garamond" panose="02020404030301010803" pitchFamily="18" charset="0"/>
            </a:endParaRPr>
          </a:p>
        </p:txBody>
      </p:sp>
    </p:spTree>
    <p:extLst>
      <p:ext uri="{BB962C8B-B14F-4D97-AF65-F5344CB8AC3E}">
        <p14:creationId xmlns:p14="http://schemas.microsoft.com/office/powerpoint/2010/main" val="247113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a:latin typeface="Garamond" panose="02020404030301010803" pitchFamily="18" charset="0"/>
              </a:rPr>
              <a:t>(Mis)uses of Information Criterion</a:t>
            </a:r>
            <a:endParaRPr lang="en-US" sz="3600" dirty="0">
              <a:latin typeface="Monaco" pitchFamily="2" charset="0"/>
            </a:endParaRPr>
          </a:p>
        </p:txBody>
      </p:sp>
      <p:pic>
        <p:nvPicPr>
          <p:cNvPr id="8" name="Content Placeholder 7">
            <a:extLst>
              <a:ext uri="{FF2B5EF4-FFF2-40B4-BE49-F238E27FC236}">
                <a16:creationId xmlns:a16="http://schemas.microsoft.com/office/drawing/2014/main" id="{11EC9CA6-B6E4-45C9-946A-7DE5CCC95F6B}"/>
              </a:ext>
            </a:extLst>
          </p:cNvPr>
          <p:cNvPicPr>
            <a:picLocks noGrp="1" noChangeAspect="1"/>
          </p:cNvPicPr>
          <p:nvPr>
            <p:ph idx="1"/>
          </p:nvPr>
        </p:nvPicPr>
        <p:blipFill>
          <a:blip r:embed="rId3"/>
          <a:stretch>
            <a:fillRect/>
          </a:stretch>
        </p:blipFill>
        <p:spPr>
          <a:xfrm>
            <a:off x="628650" y="1832092"/>
            <a:ext cx="7886700" cy="4338403"/>
          </a:xfrm>
        </p:spPr>
      </p:pic>
    </p:spTree>
    <p:extLst>
      <p:ext uri="{BB962C8B-B14F-4D97-AF65-F5344CB8AC3E}">
        <p14:creationId xmlns:p14="http://schemas.microsoft.com/office/powerpoint/2010/main" val="1892654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a:latin typeface="Garamond" panose="02020404030301010803" pitchFamily="18" charset="0"/>
              </a:rPr>
              <a:t>(Mis)uses of Information Criterion</a:t>
            </a:r>
            <a:endParaRPr lang="en-US" sz="3600" dirty="0">
              <a:latin typeface="Monaco" pitchFamily="2" charset="0"/>
            </a:endParaRPr>
          </a:p>
        </p:txBody>
      </p:sp>
      <p:sp>
        <p:nvSpPr>
          <p:cNvPr id="4" name="Content Placeholder 3">
            <a:extLst>
              <a:ext uri="{FF2B5EF4-FFF2-40B4-BE49-F238E27FC236}">
                <a16:creationId xmlns:a16="http://schemas.microsoft.com/office/drawing/2014/main" id="{B24B14DC-6D07-47E3-94B7-F1172F2CE936}"/>
              </a:ext>
            </a:extLst>
          </p:cNvPr>
          <p:cNvSpPr>
            <a:spLocks noGrp="1"/>
          </p:cNvSpPr>
          <p:nvPr>
            <p:ph idx="1"/>
          </p:nvPr>
        </p:nvSpPr>
        <p:spPr/>
        <p:txBody>
          <a:bodyPr>
            <a:normAutofit/>
          </a:bodyPr>
          <a:lstStyle/>
          <a:p>
            <a:pPr marL="0" indent="0">
              <a:buNone/>
            </a:pPr>
            <a:r>
              <a:rPr lang="en-US" sz="3200" i="1" dirty="0">
                <a:latin typeface="Garamond" panose="02020404030301010803" pitchFamily="18" charset="0"/>
              </a:rPr>
              <a:t>"AIC as practiced is appealing to base human instincts to rank and to be wishy washy about inferential frameworks. There is NO philosophy of science that says ranking models is important. Its barely better than useless to science. And there is no philosophy of science that says you don’t have to be clear what your goal is.”</a:t>
            </a:r>
          </a:p>
          <a:p>
            <a:pPr marL="0" indent="0" algn="r">
              <a:buNone/>
            </a:pPr>
            <a:r>
              <a:rPr lang="en-US" dirty="0">
                <a:latin typeface="Garamond" panose="02020404030301010803" pitchFamily="18" charset="0"/>
              </a:rPr>
              <a:t>Brian McGill, U of Maine</a:t>
            </a:r>
            <a:endParaRPr lang="en-US" sz="3200" dirty="0">
              <a:latin typeface="Garamond" panose="02020404030301010803" pitchFamily="18" charset="0"/>
            </a:endParaRPr>
          </a:p>
          <a:p>
            <a:endParaRPr lang="en-US" sz="3200" dirty="0">
              <a:latin typeface="Garamond" panose="02020404030301010803" pitchFamily="18" charset="0"/>
            </a:endParaRPr>
          </a:p>
        </p:txBody>
      </p:sp>
    </p:spTree>
    <p:extLst>
      <p:ext uri="{BB962C8B-B14F-4D97-AF65-F5344CB8AC3E}">
        <p14:creationId xmlns:p14="http://schemas.microsoft.com/office/powerpoint/2010/main" val="99879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Better Approaches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273693"/>
          </a:xfrm>
        </p:spPr>
        <p:txBody>
          <a:bodyPr>
            <a:normAutofit/>
          </a:bodyPr>
          <a:lstStyle/>
          <a:p>
            <a:r>
              <a:rPr lang="en-US" dirty="0">
                <a:latin typeface="Garamond" panose="02020404030301010803" pitchFamily="18" charset="0"/>
              </a:rPr>
              <a:t>Model comparison and multi-model inference using a well-considered set of </a:t>
            </a:r>
            <a:r>
              <a:rPr lang="en-US" i="1" dirty="0">
                <a:latin typeface="Garamond" panose="02020404030301010803" pitchFamily="18" charset="0"/>
              </a:rPr>
              <a:t>a priori </a:t>
            </a:r>
            <a:r>
              <a:rPr lang="en-US" dirty="0">
                <a:latin typeface="Garamond" panose="02020404030301010803" pitchFamily="18" charset="0"/>
              </a:rPr>
              <a:t>models </a:t>
            </a:r>
          </a:p>
          <a:p>
            <a:pPr lvl="1"/>
            <a:r>
              <a:rPr lang="en-US" dirty="0">
                <a:latin typeface="Garamond" panose="02020404030301010803" pitchFamily="18" charset="0"/>
              </a:rPr>
              <a:t>In practice, many don’t use this approach to evaluate different hypotheses but rather to conduct an informal form of </a:t>
            </a:r>
            <a:r>
              <a:rPr lang="en-US" i="1" dirty="0">
                <a:latin typeface="Garamond" panose="02020404030301010803" pitchFamily="18" charset="0"/>
              </a:rPr>
              <a:t>variable selection</a:t>
            </a:r>
            <a:endParaRPr lang="en-US" dirty="0">
              <a:latin typeface="Garamond" panose="02020404030301010803" pitchFamily="18" charset="0"/>
            </a:endParaRPr>
          </a:p>
          <a:p>
            <a:endParaRPr lang="en-US" i="1" dirty="0">
              <a:latin typeface="Garamond" panose="02020404030301010803" pitchFamily="18" charset="0"/>
            </a:endParaRPr>
          </a:p>
          <a:p>
            <a:r>
              <a:rPr lang="en-US" dirty="0">
                <a:latin typeface="Garamond" panose="02020404030301010803" pitchFamily="18" charset="0"/>
              </a:rPr>
              <a:t>Inference based on one well-considered full model</a:t>
            </a:r>
          </a:p>
          <a:p>
            <a:pPr lvl="1"/>
            <a:r>
              <a:rPr lang="en-US" dirty="0">
                <a:latin typeface="Garamond" panose="02020404030301010803" pitchFamily="18" charset="0"/>
              </a:rPr>
              <a:t>Most effective with larger amounts of data and can derive particular benefit from </a:t>
            </a:r>
            <a:r>
              <a:rPr lang="en-US" i="1" dirty="0">
                <a:latin typeface="Garamond" panose="02020404030301010803" pitchFamily="18" charset="0"/>
              </a:rPr>
              <a:t>regularization</a:t>
            </a:r>
            <a:endParaRPr lang="en-US" dirty="0">
              <a:latin typeface="Garamond" panose="02020404030301010803" pitchFamily="18" charset="0"/>
            </a:endParaRPr>
          </a:p>
        </p:txBody>
      </p:sp>
    </p:spTree>
    <p:extLst>
      <p:ext uri="{BB962C8B-B14F-4D97-AF65-F5344CB8AC3E}">
        <p14:creationId xmlns:p14="http://schemas.microsoft.com/office/powerpoint/2010/main" val="26784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Cohen 1994,</a:t>
            </a:r>
            <a:r>
              <a:rPr lang="en-US" sz="1600" i="1" dirty="0">
                <a:latin typeface="Garamond" panose="02020404030301010803" pitchFamily="18" charset="0"/>
              </a:rPr>
              <a:t> American Psychologist</a:t>
            </a:r>
          </a:p>
        </p:txBody>
      </p:sp>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90311" y="42773"/>
            <a:ext cx="8963378" cy="1325563"/>
          </a:xfrm>
        </p:spPr>
        <p:txBody>
          <a:bodyPr/>
          <a:lstStyle/>
          <a:p>
            <a:pPr algn="ctr"/>
            <a:r>
              <a:rPr lang="en-US" sz="3600" dirty="0">
                <a:latin typeface="Garamond" panose="02020404030301010803" pitchFamily="18" charset="0"/>
              </a:rPr>
              <a:t>On the insignificance of significance testing</a:t>
            </a:r>
            <a:endParaRPr lang="en-US" sz="3600" dirty="0">
              <a:latin typeface="Monaco" pitchFamily="2" charset="0"/>
            </a:endParaRPr>
          </a:p>
        </p:txBody>
      </p:sp>
      <p:pic>
        <p:nvPicPr>
          <p:cNvPr id="3" name="Picture 2">
            <a:extLst>
              <a:ext uri="{FF2B5EF4-FFF2-40B4-BE49-F238E27FC236}">
                <a16:creationId xmlns:a16="http://schemas.microsoft.com/office/drawing/2014/main" id="{FBC19C89-AF84-4726-9B21-1D396F31525F}"/>
              </a:ext>
            </a:extLst>
          </p:cNvPr>
          <p:cNvPicPr>
            <a:picLocks noChangeAspect="1"/>
          </p:cNvPicPr>
          <p:nvPr/>
        </p:nvPicPr>
        <p:blipFill>
          <a:blip r:embed="rId3"/>
          <a:stretch>
            <a:fillRect/>
          </a:stretch>
        </p:blipFill>
        <p:spPr>
          <a:xfrm>
            <a:off x="520258" y="1240209"/>
            <a:ext cx="5183772" cy="4214019"/>
          </a:xfrm>
          <a:prstGeom prst="rect">
            <a:avLst/>
          </a:prstGeom>
        </p:spPr>
      </p:pic>
      <p:sp>
        <p:nvSpPr>
          <p:cNvPr id="4" name="TextBox 3">
            <a:extLst>
              <a:ext uri="{FF2B5EF4-FFF2-40B4-BE49-F238E27FC236}">
                <a16:creationId xmlns:a16="http://schemas.microsoft.com/office/drawing/2014/main" id="{B0906792-BE06-4CEF-BFF5-C24E65CC0B0A}"/>
              </a:ext>
            </a:extLst>
          </p:cNvPr>
          <p:cNvSpPr txBox="1"/>
          <p:nvPr/>
        </p:nvSpPr>
        <p:spPr>
          <a:xfrm>
            <a:off x="6073422" y="1368336"/>
            <a:ext cx="2720622" cy="3139321"/>
          </a:xfrm>
          <a:prstGeom prst="rect">
            <a:avLst/>
          </a:prstGeom>
          <a:noFill/>
        </p:spPr>
        <p:txBody>
          <a:bodyPr wrap="square" rtlCol="0">
            <a:spAutoFit/>
          </a:bodyPr>
          <a:lstStyle/>
          <a:p>
            <a:r>
              <a:rPr lang="en-US" b="1" dirty="0"/>
              <a:t>What we want to know:</a:t>
            </a:r>
            <a:r>
              <a:rPr lang="en-US" dirty="0"/>
              <a:t> </a:t>
            </a:r>
          </a:p>
          <a:p>
            <a:r>
              <a:rPr lang="en-US" dirty="0"/>
              <a:t>Given these data, what is the probability that our null hypothesis is true?</a:t>
            </a:r>
          </a:p>
          <a:p>
            <a:endParaRPr lang="en-US" dirty="0"/>
          </a:p>
          <a:p>
            <a:r>
              <a:rPr lang="en-US" b="1" dirty="0"/>
              <a:t>What null hypothesis significance testing does:</a:t>
            </a:r>
            <a:r>
              <a:rPr lang="en-US" dirty="0"/>
              <a:t> </a:t>
            </a:r>
          </a:p>
          <a:p>
            <a:r>
              <a:rPr lang="en-US" dirty="0"/>
              <a:t>Given that the null hypothesis is true, what is the probability of these data? </a:t>
            </a:r>
          </a:p>
        </p:txBody>
      </p:sp>
    </p:spTree>
    <p:extLst>
      <p:ext uri="{BB962C8B-B14F-4D97-AF65-F5344CB8AC3E}">
        <p14:creationId xmlns:p14="http://schemas.microsoft.com/office/powerpoint/2010/main" val="26862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04453"/>
            <a:ext cx="9144000" cy="4759037"/>
          </a:xfrm>
        </p:spPr>
        <p:txBody>
          <a:bodyPr>
            <a:noAutofit/>
          </a:bodyPr>
          <a:lstStyle/>
          <a:p>
            <a:pPr>
              <a:lnSpc>
                <a:spcPct val="100000"/>
              </a:lnSpc>
              <a:spcBef>
                <a:spcPts val="0"/>
              </a:spcBef>
            </a:pPr>
            <a:br>
              <a:rPr lang="en-US" sz="4400" dirty="0">
                <a:latin typeface="Garamond" panose="02020404030301010803" pitchFamily="18" charset="0"/>
              </a:rPr>
            </a:br>
            <a:r>
              <a:rPr lang="en-US" sz="4400" b="1" dirty="0">
                <a:latin typeface="Garamond" panose="02020404030301010803" pitchFamily="18" charset="0"/>
              </a:rPr>
              <a:t>“</a:t>
            </a:r>
            <a:r>
              <a:rPr lang="en-US" sz="4400" b="1" i="1" dirty="0">
                <a:latin typeface="Garamond" panose="02020404030301010803" pitchFamily="18" charset="0"/>
              </a:rPr>
              <a:t>The challenge is to begin </a:t>
            </a:r>
            <a:br>
              <a:rPr lang="en-US" sz="4400" b="1" i="1" dirty="0">
                <a:latin typeface="Garamond" panose="02020404030301010803" pitchFamily="18" charset="0"/>
              </a:rPr>
            </a:br>
            <a:r>
              <a:rPr lang="en-US" sz="4400" b="1" i="1" dirty="0">
                <a:latin typeface="Garamond" panose="02020404030301010803" pitchFamily="18" charset="0"/>
              </a:rPr>
              <a:t>with better science questions.</a:t>
            </a:r>
            <a:r>
              <a:rPr lang="en-US" sz="4400" b="1" dirty="0">
                <a:latin typeface="Garamond" panose="02020404030301010803" pitchFamily="18" charset="0"/>
              </a:rPr>
              <a:t>”</a:t>
            </a:r>
            <a:br>
              <a:rPr lang="en-US" sz="4400" b="1" dirty="0">
                <a:latin typeface="Garamond" panose="02020404030301010803" pitchFamily="18" charset="0"/>
              </a:rPr>
            </a:br>
            <a:r>
              <a:rPr lang="en-US" sz="3200" dirty="0">
                <a:latin typeface="Garamond" panose="02020404030301010803" pitchFamily="18" charset="0"/>
              </a:rPr>
              <a:t>- Anderson and Burnham 2002</a:t>
            </a:r>
            <a:br>
              <a:rPr lang="en-US" sz="4400" b="1" dirty="0">
                <a:latin typeface="Garamond" panose="02020404030301010803" pitchFamily="18" charset="0"/>
              </a:rPr>
            </a:br>
            <a:br>
              <a:rPr lang="en-US" sz="4400" b="1" dirty="0">
                <a:latin typeface="Garamond" panose="02020404030301010803" pitchFamily="18" charset="0"/>
              </a:rPr>
            </a:br>
            <a:r>
              <a:rPr lang="en-US" sz="4400" b="1" i="1" dirty="0">
                <a:latin typeface="Garamond" panose="02020404030301010803" pitchFamily="18" charset="0"/>
              </a:rPr>
              <a:t>“As always, statistics is no </a:t>
            </a:r>
            <a:br>
              <a:rPr lang="en-US" sz="4400" b="1" i="1" dirty="0">
                <a:latin typeface="Garamond" panose="02020404030301010803" pitchFamily="18" charset="0"/>
              </a:rPr>
            </a:br>
            <a:r>
              <a:rPr lang="en-US" sz="4400" b="1" i="1" dirty="0">
                <a:latin typeface="Garamond" panose="02020404030301010803" pitchFamily="18" charset="0"/>
              </a:rPr>
              <a:t>substitute for science.”</a:t>
            </a:r>
            <a:br>
              <a:rPr lang="en-US" sz="4400" b="1" dirty="0">
                <a:latin typeface="Garamond" panose="02020404030301010803" pitchFamily="18" charset="0"/>
              </a:rPr>
            </a:br>
            <a:r>
              <a:rPr lang="en-US" sz="3200" dirty="0">
                <a:latin typeface="Garamond" panose="02020404030301010803" pitchFamily="18" charset="0"/>
              </a:rPr>
              <a:t>- </a:t>
            </a:r>
            <a:r>
              <a:rPr lang="en-US" sz="3200" dirty="0" err="1">
                <a:latin typeface="Garamond" panose="02020404030301010803" pitchFamily="18" charset="0"/>
              </a:rPr>
              <a:t>McElreath</a:t>
            </a:r>
            <a:r>
              <a:rPr lang="en-US" sz="3200" dirty="0">
                <a:latin typeface="Garamond" panose="02020404030301010803" pitchFamily="18" charset="0"/>
              </a:rPr>
              <a:t> 2016</a:t>
            </a:r>
            <a:endParaRPr lang="en-US" sz="4000" dirty="0">
              <a:latin typeface="Garamond" panose="02020404030301010803" pitchFamily="18" charset="0"/>
            </a:endParaRPr>
          </a:p>
        </p:txBody>
      </p:sp>
    </p:spTree>
    <p:extLst>
      <p:ext uri="{BB962C8B-B14F-4D97-AF65-F5344CB8AC3E}">
        <p14:creationId xmlns:p14="http://schemas.microsoft.com/office/powerpoint/2010/main" val="3310750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9C54-43D6-49FC-B21E-F1EF34650754}"/>
              </a:ext>
            </a:extLst>
          </p:cNvPr>
          <p:cNvSpPr>
            <a:spLocks noGrp="1"/>
          </p:cNvSpPr>
          <p:nvPr>
            <p:ph type="title"/>
          </p:nvPr>
        </p:nvSpPr>
        <p:spPr/>
        <p:txBody>
          <a:bodyPr/>
          <a:lstStyle/>
          <a:p>
            <a:r>
              <a:rPr lang="en-US" dirty="0">
                <a:latin typeface="Garamond" panose="02020404030301010803" pitchFamily="18" charset="0"/>
              </a:rPr>
              <a:t>Course summary</a:t>
            </a:r>
          </a:p>
        </p:txBody>
      </p:sp>
      <p:sp>
        <p:nvSpPr>
          <p:cNvPr id="3" name="Text Placeholder 2">
            <a:extLst>
              <a:ext uri="{FF2B5EF4-FFF2-40B4-BE49-F238E27FC236}">
                <a16:creationId xmlns:a16="http://schemas.microsoft.com/office/drawing/2014/main" id="{C07B4BBD-DD04-42FA-B083-443B986AA6AD}"/>
              </a:ext>
            </a:extLst>
          </p:cNvPr>
          <p:cNvSpPr>
            <a:spLocks noGrp="1"/>
          </p:cNvSpPr>
          <p:nvPr>
            <p:ph type="body" idx="1"/>
          </p:nvPr>
        </p:nvSpPr>
        <p:spPr/>
        <p:txBody>
          <a:bodyPr/>
          <a:lstStyle/>
          <a:p>
            <a:r>
              <a:rPr lang="en-US" dirty="0">
                <a:latin typeface="Garamond" panose="02020404030301010803" pitchFamily="18" charset="0"/>
              </a:rPr>
              <a:t>A list of things you have achieved this semester!</a:t>
            </a:r>
          </a:p>
        </p:txBody>
      </p:sp>
    </p:spTree>
    <p:extLst>
      <p:ext uri="{BB962C8B-B14F-4D97-AF65-F5344CB8AC3E}">
        <p14:creationId xmlns:p14="http://schemas.microsoft.com/office/powerpoint/2010/main" val="1296912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145E-B74C-47CD-8307-92F5DB5D259D}"/>
              </a:ext>
            </a:extLst>
          </p:cNvPr>
          <p:cNvSpPr>
            <a:spLocks noGrp="1"/>
          </p:cNvSpPr>
          <p:nvPr>
            <p:ph type="title"/>
          </p:nvPr>
        </p:nvSpPr>
        <p:spPr/>
        <p:txBody>
          <a:bodyPr>
            <a:normAutofit/>
          </a:bodyPr>
          <a:lstStyle/>
          <a:p>
            <a:r>
              <a:rPr lang="en-US" dirty="0">
                <a:latin typeface="Garamond" panose="02020404030301010803" pitchFamily="18" charset="0"/>
              </a:rPr>
              <a:t>Things you have learned about…</a:t>
            </a:r>
            <a:br>
              <a:rPr lang="en-US" dirty="0">
                <a:latin typeface="Garamond" panose="02020404030301010803" pitchFamily="18" charset="0"/>
              </a:rPr>
            </a:br>
            <a:r>
              <a:rPr lang="en-US" sz="2000" dirty="0">
                <a:latin typeface="Garamond" panose="02020404030301010803" pitchFamily="18" charset="0"/>
              </a:rPr>
              <a:t>Nobody expected you to learn everything there is about any of these!</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227970FC-21CA-4FA3-8AB6-00F8E3321912}"/>
              </a:ext>
            </a:extLst>
          </p:cNvPr>
          <p:cNvSpPr>
            <a:spLocks noGrp="1"/>
          </p:cNvSpPr>
          <p:nvPr>
            <p:ph idx="1"/>
          </p:nvPr>
        </p:nvSpPr>
        <p:spPr/>
        <p:txBody>
          <a:bodyPr>
            <a:normAutofit fontScale="70000" lnSpcReduction="20000"/>
          </a:bodyPr>
          <a:lstStyle/>
          <a:p>
            <a:r>
              <a:rPr lang="en-US" dirty="0"/>
              <a:t>Data manipulation and graphical exploratory analysis in R </a:t>
            </a:r>
          </a:p>
          <a:p>
            <a:r>
              <a:rPr lang="en-US" dirty="0"/>
              <a:t>Probability distributions</a:t>
            </a:r>
          </a:p>
          <a:p>
            <a:r>
              <a:rPr lang="en-US" dirty="0"/>
              <a:t>Point estimates (mean, median)</a:t>
            </a:r>
          </a:p>
          <a:p>
            <a:r>
              <a:rPr lang="en-US" dirty="0"/>
              <a:t>Null hypothesis significance testing and p-value</a:t>
            </a:r>
          </a:p>
          <a:p>
            <a:r>
              <a:rPr lang="en-US" dirty="0"/>
              <a:t>Bayesian logic: Prior * Likelihood = Posterior</a:t>
            </a:r>
          </a:p>
          <a:p>
            <a:r>
              <a:rPr lang="en-US" dirty="0"/>
              <a:t>Linear models for</a:t>
            </a:r>
          </a:p>
          <a:p>
            <a:pPr lvl="1"/>
            <a:r>
              <a:rPr lang="en-US" dirty="0"/>
              <a:t>Normally distributed measurement variables</a:t>
            </a:r>
          </a:p>
          <a:p>
            <a:pPr lvl="1"/>
            <a:r>
              <a:rPr lang="en-US" dirty="0"/>
              <a:t>Count data</a:t>
            </a:r>
          </a:p>
          <a:p>
            <a:pPr lvl="1"/>
            <a:r>
              <a:rPr lang="en-US" dirty="0"/>
              <a:t>Binary outcomes</a:t>
            </a:r>
          </a:p>
          <a:p>
            <a:r>
              <a:rPr lang="en-US" dirty="0"/>
              <a:t>Multiple regression</a:t>
            </a:r>
          </a:p>
          <a:p>
            <a:r>
              <a:rPr lang="en-US" dirty="0"/>
              <a:t>Categorical and continuous predictors</a:t>
            </a:r>
          </a:p>
          <a:p>
            <a:r>
              <a:rPr lang="en-US" dirty="0"/>
              <a:t>Assess and interpret interactions</a:t>
            </a:r>
          </a:p>
          <a:p>
            <a:r>
              <a:rPr lang="en-US" dirty="0"/>
              <a:t>Model comparisons</a:t>
            </a:r>
          </a:p>
          <a:p>
            <a:endParaRPr lang="en-US" dirty="0"/>
          </a:p>
        </p:txBody>
      </p:sp>
    </p:spTree>
    <p:extLst>
      <p:ext uri="{BB962C8B-B14F-4D97-AF65-F5344CB8AC3E}">
        <p14:creationId xmlns:p14="http://schemas.microsoft.com/office/powerpoint/2010/main" val="24231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F789-46C9-4D28-BF52-52EFEFE9128D}"/>
              </a:ext>
            </a:extLst>
          </p:cNvPr>
          <p:cNvSpPr>
            <a:spLocks noGrp="1"/>
          </p:cNvSpPr>
          <p:nvPr>
            <p:ph type="title"/>
          </p:nvPr>
        </p:nvSpPr>
        <p:spPr/>
        <p:txBody>
          <a:bodyPr/>
          <a:lstStyle/>
          <a:p>
            <a:r>
              <a:rPr lang="en-US" dirty="0">
                <a:latin typeface="Garamond" panose="02020404030301010803" pitchFamily="18" charset="0"/>
              </a:rPr>
              <a:t>Suggested next steps</a:t>
            </a:r>
          </a:p>
        </p:txBody>
      </p:sp>
      <p:sp>
        <p:nvSpPr>
          <p:cNvPr id="3" name="Content Placeholder 2">
            <a:extLst>
              <a:ext uri="{FF2B5EF4-FFF2-40B4-BE49-F238E27FC236}">
                <a16:creationId xmlns:a16="http://schemas.microsoft.com/office/drawing/2014/main" id="{6D05035F-CE37-486F-901F-4F43EFE72B07}"/>
              </a:ext>
            </a:extLst>
          </p:cNvPr>
          <p:cNvSpPr>
            <a:spLocks noGrp="1"/>
          </p:cNvSpPr>
          <p:nvPr>
            <p:ph idx="1"/>
          </p:nvPr>
        </p:nvSpPr>
        <p:spPr/>
        <p:txBody>
          <a:bodyPr>
            <a:normAutofit/>
          </a:bodyPr>
          <a:lstStyle/>
          <a:p>
            <a:r>
              <a:rPr lang="en-US" dirty="0"/>
              <a:t>Dive deeper into generalized linear models</a:t>
            </a:r>
          </a:p>
          <a:p>
            <a:r>
              <a:rPr lang="en-US" dirty="0"/>
              <a:t>Learn about random slopes and intercepts </a:t>
            </a:r>
          </a:p>
          <a:p>
            <a:r>
              <a:rPr lang="en-US" dirty="0"/>
              <a:t>Stay Bayesian whenever you can</a:t>
            </a:r>
          </a:p>
          <a:p>
            <a:pPr lvl="1"/>
            <a:r>
              <a:rPr lang="en-US" dirty="0"/>
              <a:t>Get familiar with brms() package</a:t>
            </a:r>
          </a:p>
          <a:p>
            <a:pPr lvl="1"/>
            <a:r>
              <a:rPr lang="en-US" dirty="0"/>
              <a:t>Learn </a:t>
            </a:r>
            <a:r>
              <a:rPr lang="en-US" dirty="0" err="1"/>
              <a:t>rstan</a:t>
            </a:r>
            <a:endParaRPr lang="en-US" dirty="0"/>
          </a:p>
          <a:p>
            <a:r>
              <a:rPr lang="en-US" b="1" dirty="0"/>
              <a:t>If forced to use non-Bayesian alternatives, don’t make inferences based on p-values!</a:t>
            </a:r>
          </a:p>
          <a:p>
            <a:r>
              <a:rPr lang="en-US" dirty="0"/>
              <a:t>Practice your data visualizations</a:t>
            </a:r>
          </a:p>
          <a:p>
            <a:r>
              <a:rPr lang="en-US" dirty="0"/>
              <a:t>Educate others</a:t>
            </a:r>
          </a:p>
        </p:txBody>
      </p:sp>
    </p:spTree>
    <p:extLst>
      <p:ext uri="{BB962C8B-B14F-4D97-AF65-F5344CB8AC3E}">
        <p14:creationId xmlns:p14="http://schemas.microsoft.com/office/powerpoint/2010/main" val="26510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plant, grass&#10;&#10;Description automatically generated">
            <a:extLst>
              <a:ext uri="{FF2B5EF4-FFF2-40B4-BE49-F238E27FC236}">
                <a16:creationId xmlns:a16="http://schemas.microsoft.com/office/drawing/2014/main" id="{3D08450F-F6CA-4264-BE62-AD06B31392AF}"/>
              </a:ext>
            </a:extLst>
          </p:cNvPr>
          <p:cNvPicPr>
            <a:picLocks noChangeAspect="1"/>
          </p:cNvPicPr>
          <p:nvPr/>
        </p:nvPicPr>
        <p:blipFill>
          <a:blip r:embed="rId2"/>
          <a:stretch>
            <a:fillRect/>
          </a:stretch>
        </p:blipFill>
        <p:spPr>
          <a:xfrm>
            <a:off x="-1134970" y="0"/>
            <a:ext cx="10278970" cy="6858000"/>
          </a:xfrm>
          <a:prstGeom prst="rect">
            <a:avLst/>
          </a:prstGeom>
        </p:spPr>
      </p:pic>
      <p:sp>
        <p:nvSpPr>
          <p:cNvPr id="2" name="Title 1">
            <a:extLst>
              <a:ext uri="{FF2B5EF4-FFF2-40B4-BE49-F238E27FC236}">
                <a16:creationId xmlns:a16="http://schemas.microsoft.com/office/drawing/2014/main" id="{D86235A7-018A-4473-8F2A-5F56CFA76C9F}"/>
              </a:ext>
            </a:extLst>
          </p:cNvPr>
          <p:cNvSpPr>
            <a:spLocks noGrp="1"/>
          </p:cNvSpPr>
          <p:nvPr>
            <p:ph type="title"/>
          </p:nvPr>
        </p:nvSpPr>
        <p:spPr/>
        <p:txBody>
          <a:bodyPr/>
          <a:lstStyle/>
          <a:p>
            <a:r>
              <a:rPr lang="en-US"/>
              <a:t>Goodbye and good luck!</a:t>
            </a:r>
            <a:endParaRPr lang="en-US" dirty="0"/>
          </a:p>
        </p:txBody>
      </p:sp>
      <p:sp>
        <p:nvSpPr>
          <p:cNvPr id="3" name="Text Placeholder 2">
            <a:extLst>
              <a:ext uri="{FF2B5EF4-FFF2-40B4-BE49-F238E27FC236}">
                <a16:creationId xmlns:a16="http://schemas.microsoft.com/office/drawing/2014/main" id="{0FC9F5FE-1465-416D-8A4D-8D2CE5E18DBC}"/>
              </a:ext>
            </a:extLst>
          </p:cNvPr>
          <p:cNvSpPr>
            <a:spLocks noGrp="1"/>
          </p:cNvSpPr>
          <p:nvPr>
            <p:ph type="body" idx="1"/>
          </p:nvPr>
        </p:nvSpPr>
        <p:spPr/>
        <p:txBody>
          <a:bodyPr/>
          <a:lstStyle/>
          <a:p>
            <a:r>
              <a:rPr lang="en-US"/>
              <a:t>Now go make a difference!</a:t>
            </a:r>
            <a:endParaRPr lang="en-US" dirty="0"/>
          </a:p>
        </p:txBody>
      </p:sp>
    </p:spTree>
    <p:extLst>
      <p:ext uri="{BB962C8B-B14F-4D97-AF65-F5344CB8AC3E}">
        <p14:creationId xmlns:p14="http://schemas.microsoft.com/office/powerpoint/2010/main" val="387382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BA1D-86B7-4E94-837B-A1B4A563D005}"/>
              </a:ext>
            </a:extLst>
          </p:cNvPr>
          <p:cNvSpPr>
            <a:spLocks noGrp="1"/>
          </p:cNvSpPr>
          <p:nvPr>
            <p:ph type="title"/>
          </p:nvPr>
        </p:nvSpPr>
        <p:spPr/>
        <p:txBody>
          <a:bodyPr/>
          <a:lstStyle/>
          <a:p>
            <a:r>
              <a:rPr lang="en-US" dirty="0"/>
              <a:t>p-values are (most often) useless</a:t>
            </a:r>
          </a:p>
        </p:txBody>
      </p:sp>
      <p:sp>
        <p:nvSpPr>
          <p:cNvPr id="5" name="Freeform: Shape 4">
            <a:extLst>
              <a:ext uri="{FF2B5EF4-FFF2-40B4-BE49-F238E27FC236}">
                <a16:creationId xmlns:a16="http://schemas.microsoft.com/office/drawing/2014/main" id="{63A61717-8089-411E-87A2-2369E7666464}"/>
              </a:ext>
            </a:extLst>
          </p:cNvPr>
          <p:cNvSpPr/>
          <p:nvPr/>
        </p:nvSpPr>
        <p:spPr>
          <a:xfrm>
            <a:off x="737961" y="1398127"/>
            <a:ext cx="7774531" cy="708697"/>
          </a:xfrm>
          <a:custGeom>
            <a:avLst/>
            <a:gdLst>
              <a:gd name="connsiteX0" fmla="*/ 0 w 7774531"/>
              <a:gd name="connsiteY0" fmla="*/ 70870 h 708697"/>
              <a:gd name="connsiteX1" fmla="*/ 70870 w 7774531"/>
              <a:gd name="connsiteY1" fmla="*/ 0 h 708697"/>
              <a:gd name="connsiteX2" fmla="*/ 7703661 w 7774531"/>
              <a:gd name="connsiteY2" fmla="*/ 0 h 708697"/>
              <a:gd name="connsiteX3" fmla="*/ 7774531 w 7774531"/>
              <a:gd name="connsiteY3" fmla="*/ 70870 h 708697"/>
              <a:gd name="connsiteX4" fmla="*/ 7774531 w 7774531"/>
              <a:gd name="connsiteY4" fmla="*/ 637827 h 708697"/>
              <a:gd name="connsiteX5" fmla="*/ 7703661 w 7774531"/>
              <a:gd name="connsiteY5" fmla="*/ 708697 h 708697"/>
              <a:gd name="connsiteX6" fmla="*/ 70870 w 7774531"/>
              <a:gd name="connsiteY6" fmla="*/ 708697 h 708697"/>
              <a:gd name="connsiteX7" fmla="*/ 0 w 7774531"/>
              <a:gd name="connsiteY7" fmla="*/ 637827 h 708697"/>
              <a:gd name="connsiteX8" fmla="*/ 0 w 7774531"/>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4531" h="708697">
                <a:moveTo>
                  <a:pt x="0" y="70870"/>
                </a:moveTo>
                <a:cubicBezTo>
                  <a:pt x="0" y="31730"/>
                  <a:pt x="31730" y="0"/>
                  <a:pt x="70870" y="0"/>
                </a:cubicBezTo>
                <a:lnTo>
                  <a:pt x="7703661" y="0"/>
                </a:lnTo>
                <a:cubicBezTo>
                  <a:pt x="7742801" y="0"/>
                  <a:pt x="7774531" y="31730"/>
                  <a:pt x="7774531" y="70870"/>
                </a:cubicBezTo>
                <a:lnTo>
                  <a:pt x="7774531" y="637827"/>
                </a:lnTo>
                <a:cubicBezTo>
                  <a:pt x="7774531" y="676967"/>
                  <a:pt x="7742801" y="708697"/>
                  <a:pt x="7703661"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677" tIns="142677" rIns="142677" bIns="142677" numCol="1" spcCol="1270" anchor="ctr" anchorCtr="0">
            <a:noAutofit/>
          </a:bodyPr>
          <a:lstStyle/>
          <a:p>
            <a:pPr marL="0" lvl="0" indent="0" algn="ctr" defTabSz="1422400">
              <a:lnSpc>
                <a:spcPct val="90000"/>
              </a:lnSpc>
              <a:spcBef>
                <a:spcPct val="0"/>
              </a:spcBef>
              <a:spcAft>
                <a:spcPct val="35000"/>
              </a:spcAft>
              <a:buNone/>
            </a:pPr>
            <a:r>
              <a:rPr lang="en-US" sz="3200" kern="1200" dirty="0"/>
              <a:t>Model outcome</a:t>
            </a:r>
          </a:p>
        </p:txBody>
      </p:sp>
      <p:sp>
        <p:nvSpPr>
          <p:cNvPr id="6" name="Freeform: Shape 5">
            <a:extLst>
              <a:ext uri="{FF2B5EF4-FFF2-40B4-BE49-F238E27FC236}">
                <a16:creationId xmlns:a16="http://schemas.microsoft.com/office/drawing/2014/main" id="{DBE0FF54-4DC0-44E8-9DB5-4F07437F03B6}"/>
              </a:ext>
            </a:extLst>
          </p:cNvPr>
          <p:cNvSpPr/>
          <p:nvPr/>
        </p:nvSpPr>
        <p:spPr>
          <a:xfrm>
            <a:off x="737961" y="2186709"/>
            <a:ext cx="3808126" cy="708697"/>
          </a:xfrm>
          <a:custGeom>
            <a:avLst/>
            <a:gdLst>
              <a:gd name="connsiteX0" fmla="*/ 0 w 3808126"/>
              <a:gd name="connsiteY0" fmla="*/ 70870 h 708697"/>
              <a:gd name="connsiteX1" fmla="*/ 70870 w 3808126"/>
              <a:gd name="connsiteY1" fmla="*/ 0 h 708697"/>
              <a:gd name="connsiteX2" fmla="*/ 3737256 w 3808126"/>
              <a:gd name="connsiteY2" fmla="*/ 0 h 708697"/>
              <a:gd name="connsiteX3" fmla="*/ 3808126 w 3808126"/>
              <a:gd name="connsiteY3" fmla="*/ 70870 h 708697"/>
              <a:gd name="connsiteX4" fmla="*/ 3808126 w 3808126"/>
              <a:gd name="connsiteY4" fmla="*/ 637827 h 708697"/>
              <a:gd name="connsiteX5" fmla="*/ 3737256 w 3808126"/>
              <a:gd name="connsiteY5" fmla="*/ 708697 h 708697"/>
              <a:gd name="connsiteX6" fmla="*/ 70870 w 3808126"/>
              <a:gd name="connsiteY6" fmla="*/ 708697 h 708697"/>
              <a:gd name="connsiteX7" fmla="*/ 0 w 3808126"/>
              <a:gd name="connsiteY7" fmla="*/ 637827 h 708697"/>
              <a:gd name="connsiteX8" fmla="*/ 0 w 3808126"/>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126" h="708697">
                <a:moveTo>
                  <a:pt x="0" y="70870"/>
                </a:moveTo>
                <a:cubicBezTo>
                  <a:pt x="0" y="31730"/>
                  <a:pt x="31730" y="0"/>
                  <a:pt x="70870" y="0"/>
                </a:cubicBezTo>
                <a:lnTo>
                  <a:pt x="3737256" y="0"/>
                </a:lnTo>
                <a:cubicBezTo>
                  <a:pt x="3776396" y="0"/>
                  <a:pt x="3808126" y="31730"/>
                  <a:pt x="3808126" y="70870"/>
                </a:cubicBezTo>
                <a:lnTo>
                  <a:pt x="3808126" y="637827"/>
                </a:lnTo>
                <a:cubicBezTo>
                  <a:pt x="3808126" y="676967"/>
                  <a:pt x="3776396" y="708697"/>
                  <a:pt x="3737256"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677" tIns="142677" rIns="142677" bIns="142677" numCol="1" spcCol="1270" anchor="ctr" anchorCtr="0">
            <a:noAutofit/>
          </a:bodyPr>
          <a:lstStyle/>
          <a:p>
            <a:pPr marL="0" lvl="0" indent="0" algn="ctr" defTabSz="1422400">
              <a:lnSpc>
                <a:spcPct val="90000"/>
              </a:lnSpc>
              <a:spcBef>
                <a:spcPct val="0"/>
              </a:spcBef>
              <a:spcAft>
                <a:spcPct val="35000"/>
              </a:spcAft>
              <a:buNone/>
            </a:pPr>
            <a:r>
              <a:rPr lang="en-US" sz="3200" dirty="0"/>
              <a:t>p</a:t>
            </a:r>
            <a:r>
              <a:rPr lang="en-US" sz="3200" kern="1200" dirty="0"/>
              <a:t>&lt;0.05</a:t>
            </a:r>
          </a:p>
        </p:txBody>
      </p:sp>
      <p:sp>
        <p:nvSpPr>
          <p:cNvPr id="7" name="Freeform: Shape 6">
            <a:extLst>
              <a:ext uri="{FF2B5EF4-FFF2-40B4-BE49-F238E27FC236}">
                <a16:creationId xmlns:a16="http://schemas.microsoft.com/office/drawing/2014/main" id="{6DCDDDC6-0088-45BA-AD61-9230E918178A}"/>
              </a:ext>
            </a:extLst>
          </p:cNvPr>
          <p:cNvSpPr/>
          <p:nvPr/>
        </p:nvSpPr>
        <p:spPr>
          <a:xfrm>
            <a:off x="737961" y="2975292"/>
            <a:ext cx="3808126" cy="708697"/>
          </a:xfrm>
          <a:custGeom>
            <a:avLst/>
            <a:gdLst>
              <a:gd name="connsiteX0" fmla="*/ 0 w 3808126"/>
              <a:gd name="connsiteY0" fmla="*/ 70870 h 708697"/>
              <a:gd name="connsiteX1" fmla="*/ 70870 w 3808126"/>
              <a:gd name="connsiteY1" fmla="*/ 0 h 708697"/>
              <a:gd name="connsiteX2" fmla="*/ 3737256 w 3808126"/>
              <a:gd name="connsiteY2" fmla="*/ 0 h 708697"/>
              <a:gd name="connsiteX3" fmla="*/ 3808126 w 3808126"/>
              <a:gd name="connsiteY3" fmla="*/ 70870 h 708697"/>
              <a:gd name="connsiteX4" fmla="*/ 3808126 w 3808126"/>
              <a:gd name="connsiteY4" fmla="*/ 637827 h 708697"/>
              <a:gd name="connsiteX5" fmla="*/ 3737256 w 3808126"/>
              <a:gd name="connsiteY5" fmla="*/ 708697 h 708697"/>
              <a:gd name="connsiteX6" fmla="*/ 70870 w 3808126"/>
              <a:gd name="connsiteY6" fmla="*/ 708697 h 708697"/>
              <a:gd name="connsiteX7" fmla="*/ 0 w 3808126"/>
              <a:gd name="connsiteY7" fmla="*/ 637827 h 708697"/>
              <a:gd name="connsiteX8" fmla="*/ 0 w 3808126"/>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126" h="708697">
                <a:moveTo>
                  <a:pt x="0" y="70870"/>
                </a:moveTo>
                <a:cubicBezTo>
                  <a:pt x="0" y="31730"/>
                  <a:pt x="31730" y="0"/>
                  <a:pt x="70870" y="0"/>
                </a:cubicBezTo>
                <a:lnTo>
                  <a:pt x="3737256" y="0"/>
                </a:lnTo>
                <a:cubicBezTo>
                  <a:pt x="3776396" y="0"/>
                  <a:pt x="3808126" y="31730"/>
                  <a:pt x="3808126" y="70870"/>
                </a:cubicBezTo>
                <a:lnTo>
                  <a:pt x="3808126" y="637827"/>
                </a:lnTo>
                <a:cubicBezTo>
                  <a:pt x="3808126" y="676967"/>
                  <a:pt x="3776396" y="708697"/>
                  <a:pt x="3737256"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677" tIns="142677" rIns="142677" bIns="142677" numCol="1" spcCol="1270" anchor="ctr" anchorCtr="0">
            <a:noAutofit/>
          </a:bodyPr>
          <a:lstStyle/>
          <a:p>
            <a:pPr marL="0" lvl="0" indent="0" algn="ctr" defTabSz="1422400">
              <a:lnSpc>
                <a:spcPct val="90000"/>
              </a:lnSpc>
              <a:spcBef>
                <a:spcPct val="0"/>
              </a:spcBef>
              <a:spcAft>
                <a:spcPct val="35000"/>
              </a:spcAft>
              <a:buNone/>
            </a:pPr>
            <a:r>
              <a:rPr lang="en-US" sz="3200" kern="1200" dirty="0"/>
              <a:t>Sample size</a:t>
            </a:r>
          </a:p>
        </p:txBody>
      </p:sp>
      <p:sp>
        <p:nvSpPr>
          <p:cNvPr id="8" name="Freeform: Shape 7">
            <a:extLst>
              <a:ext uri="{FF2B5EF4-FFF2-40B4-BE49-F238E27FC236}">
                <a16:creationId xmlns:a16="http://schemas.microsoft.com/office/drawing/2014/main" id="{B96A8096-D188-4CD6-88B6-B1D6866023BC}"/>
              </a:ext>
            </a:extLst>
          </p:cNvPr>
          <p:cNvSpPr/>
          <p:nvPr/>
        </p:nvSpPr>
        <p:spPr>
          <a:xfrm>
            <a:off x="737961" y="3763874"/>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17" tIns="157917" rIns="157917" bIns="157917" numCol="1" spcCol="1270" anchor="ctr" anchorCtr="0">
            <a:noAutofit/>
          </a:bodyPr>
          <a:lstStyle/>
          <a:p>
            <a:pPr marL="0" lvl="0" indent="0" algn="ctr" defTabSz="1600200">
              <a:lnSpc>
                <a:spcPct val="90000"/>
              </a:lnSpc>
              <a:spcBef>
                <a:spcPct val="0"/>
              </a:spcBef>
              <a:spcAft>
                <a:spcPct val="35000"/>
              </a:spcAft>
              <a:buNone/>
            </a:pPr>
            <a:r>
              <a:rPr lang="en-US" sz="3600" kern="1200" dirty="0"/>
              <a:t>Small</a:t>
            </a:r>
          </a:p>
        </p:txBody>
      </p:sp>
      <p:sp>
        <p:nvSpPr>
          <p:cNvPr id="9" name="Freeform: Shape 8">
            <a:extLst>
              <a:ext uri="{FF2B5EF4-FFF2-40B4-BE49-F238E27FC236}">
                <a16:creationId xmlns:a16="http://schemas.microsoft.com/office/drawing/2014/main" id="{44AE5418-F14B-47D2-B58F-718C25B200F0}"/>
              </a:ext>
            </a:extLst>
          </p:cNvPr>
          <p:cNvSpPr/>
          <p:nvPr/>
        </p:nvSpPr>
        <p:spPr>
          <a:xfrm>
            <a:off x="737961" y="4552456"/>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00"/>
                </a:solidFill>
              </a:rPr>
              <a:t>Effect size </a:t>
            </a:r>
            <a:r>
              <a:rPr lang="en-US" sz="2000" kern="1200" dirty="0"/>
              <a:t>very large</a:t>
            </a:r>
          </a:p>
        </p:txBody>
      </p:sp>
      <p:sp>
        <p:nvSpPr>
          <p:cNvPr id="10" name="Freeform: Shape 9">
            <a:extLst>
              <a:ext uri="{FF2B5EF4-FFF2-40B4-BE49-F238E27FC236}">
                <a16:creationId xmlns:a16="http://schemas.microsoft.com/office/drawing/2014/main" id="{DF4B02EE-E29C-48D1-BC82-A012175B3181}"/>
              </a:ext>
            </a:extLst>
          </p:cNvPr>
          <p:cNvSpPr/>
          <p:nvPr/>
        </p:nvSpPr>
        <p:spPr>
          <a:xfrm>
            <a:off x="2661809" y="3763874"/>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17" tIns="157917" rIns="157917" bIns="157917" numCol="1" spcCol="1270" anchor="ctr" anchorCtr="0">
            <a:noAutofit/>
          </a:bodyPr>
          <a:lstStyle/>
          <a:p>
            <a:pPr marL="0" lvl="0" indent="0" algn="ctr" defTabSz="1600200">
              <a:lnSpc>
                <a:spcPct val="90000"/>
              </a:lnSpc>
              <a:spcBef>
                <a:spcPct val="0"/>
              </a:spcBef>
              <a:spcAft>
                <a:spcPct val="35000"/>
              </a:spcAft>
              <a:buNone/>
            </a:pPr>
            <a:r>
              <a:rPr lang="en-US" sz="3600" kern="1200" dirty="0"/>
              <a:t>Large</a:t>
            </a:r>
          </a:p>
        </p:txBody>
      </p:sp>
      <p:sp>
        <p:nvSpPr>
          <p:cNvPr id="11" name="Freeform: Shape 10">
            <a:extLst>
              <a:ext uri="{FF2B5EF4-FFF2-40B4-BE49-F238E27FC236}">
                <a16:creationId xmlns:a16="http://schemas.microsoft.com/office/drawing/2014/main" id="{2CB47277-085A-4C0E-BEA3-05CA4A252142}"/>
              </a:ext>
            </a:extLst>
          </p:cNvPr>
          <p:cNvSpPr/>
          <p:nvPr/>
        </p:nvSpPr>
        <p:spPr>
          <a:xfrm>
            <a:off x="2661809" y="4552456"/>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00"/>
                </a:solidFill>
              </a:rPr>
              <a:t>Effect size </a:t>
            </a:r>
            <a:r>
              <a:rPr lang="en-US" sz="2000" kern="1200" dirty="0"/>
              <a:t>may be very small</a:t>
            </a:r>
          </a:p>
        </p:txBody>
      </p:sp>
      <p:sp>
        <p:nvSpPr>
          <p:cNvPr id="12" name="Freeform: Shape 11">
            <a:extLst>
              <a:ext uri="{FF2B5EF4-FFF2-40B4-BE49-F238E27FC236}">
                <a16:creationId xmlns:a16="http://schemas.microsoft.com/office/drawing/2014/main" id="{C8C2D0D3-9DD3-4457-B944-1F34C5E1A4C9}"/>
              </a:ext>
            </a:extLst>
          </p:cNvPr>
          <p:cNvSpPr/>
          <p:nvPr/>
        </p:nvSpPr>
        <p:spPr>
          <a:xfrm>
            <a:off x="4704367" y="2186709"/>
            <a:ext cx="3808126" cy="708697"/>
          </a:xfrm>
          <a:custGeom>
            <a:avLst/>
            <a:gdLst>
              <a:gd name="connsiteX0" fmla="*/ 0 w 3808126"/>
              <a:gd name="connsiteY0" fmla="*/ 70870 h 708697"/>
              <a:gd name="connsiteX1" fmla="*/ 70870 w 3808126"/>
              <a:gd name="connsiteY1" fmla="*/ 0 h 708697"/>
              <a:gd name="connsiteX2" fmla="*/ 3737256 w 3808126"/>
              <a:gd name="connsiteY2" fmla="*/ 0 h 708697"/>
              <a:gd name="connsiteX3" fmla="*/ 3808126 w 3808126"/>
              <a:gd name="connsiteY3" fmla="*/ 70870 h 708697"/>
              <a:gd name="connsiteX4" fmla="*/ 3808126 w 3808126"/>
              <a:gd name="connsiteY4" fmla="*/ 637827 h 708697"/>
              <a:gd name="connsiteX5" fmla="*/ 3737256 w 3808126"/>
              <a:gd name="connsiteY5" fmla="*/ 708697 h 708697"/>
              <a:gd name="connsiteX6" fmla="*/ 70870 w 3808126"/>
              <a:gd name="connsiteY6" fmla="*/ 708697 h 708697"/>
              <a:gd name="connsiteX7" fmla="*/ 0 w 3808126"/>
              <a:gd name="connsiteY7" fmla="*/ 637827 h 708697"/>
              <a:gd name="connsiteX8" fmla="*/ 0 w 3808126"/>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126" h="708697">
                <a:moveTo>
                  <a:pt x="0" y="70870"/>
                </a:moveTo>
                <a:cubicBezTo>
                  <a:pt x="0" y="31730"/>
                  <a:pt x="31730" y="0"/>
                  <a:pt x="70870" y="0"/>
                </a:cubicBezTo>
                <a:lnTo>
                  <a:pt x="3737256" y="0"/>
                </a:lnTo>
                <a:cubicBezTo>
                  <a:pt x="3776396" y="0"/>
                  <a:pt x="3808126" y="31730"/>
                  <a:pt x="3808126" y="70870"/>
                </a:cubicBezTo>
                <a:lnTo>
                  <a:pt x="3808126" y="637827"/>
                </a:lnTo>
                <a:cubicBezTo>
                  <a:pt x="3808126" y="676967"/>
                  <a:pt x="3776396" y="708697"/>
                  <a:pt x="3737256"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677" tIns="142677" rIns="142677" bIns="142677" numCol="1" spcCol="1270" anchor="ctr" anchorCtr="0">
            <a:noAutofit/>
          </a:bodyPr>
          <a:lstStyle/>
          <a:p>
            <a:pPr marL="0" lvl="0" indent="0" algn="ctr" defTabSz="1422400">
              <a:lnSpc>
                <a:spcPct val="90000"/>
              </a:lnSpc>
              <a:spcBef>
                <a:spcPct val="0"/>
              </a:spcBef>
              <a:spcAft>
                <a:spcPct val="35000"/>
              </a:spcAft>
              <a:buNone/>
            </a:pPr>
            <a:r>
              <a:rPr lang="en-US" sz="3200" dirty="0"/>
              <a:t>p</a:t>
            </a:r>
            <a:r>
              <a:rPr lang="en-US" sz="3200" kern="1200" dirty="0"/>
              <a:t>&gt;=0.05</a:t>
            </a:r>
          </a:p>
        </p:txBody>
      </p:sp>
      <p:sp>
        <p:nvSpPr>
          <p:cNvPr id="13" name="Freeform: Shape 12">
            <a:extLst>
              <a:ext uri="{FF2B5EF4-FFF2-40B4-BE49-F238E27FC236}">
                <a16:creationId xmlns:a16="http://schemas.microsoft.com/office/drawing/2014/main" id="{B245A13D-0D37-45B9-917C-7AB039B6673A}"/>
              </a:ext>
            </a:extLst>
          </p:cNvPr>
          <p:cNvSpPr/>
          <p:nvPr/>
        </p:nvSpPr>
        <p:spPr>
          <a:xfrm>
            <a:off x="4704367" y="2975292"/>
            <a:ext cx="3808126" cy="708697"/>
          </a:xfrm>
          <a:custGeom>
            <a:avLst/>
            <a:gdLst>
              <a:gd name="connsiteX0" fmla="*/ 0 w 3808126"/>
              <a:gd name="connsiteY0" fmla="*/ 70870 h 708697"/>
              <a:gd name="connsiteX1" fmla="*/ 70870 w 3808126"/>
              <a:gd name="connsiteY1" fmla="*/ 0 h 708697"/>
              <a:gd name="connsiteX2" fmla="*/ 3737256 w 3808126"/>
              <a:gd name="connsiteY2" fmla="*/ 0 h 708697"/>
              <a:gd name="connsiteX3" fmla="*/ 3808126 w 3808126"/>
              <a:gd name="connsiteY3" fmla="*/ 70870 h 708697"/>
              <a:gd name="connsiteX4" fmla="*/ 3808126 w 3808126"/>
              <a:gd name="connsiteY4" fmla="*/ 637827 h 708697"/>
              <a:gd name="connsiteX5" fmla="*/ 3737256 w 3808126"/>
              <a:gd name="connsiteY5" fmla="*/ 708697 h 708697"/>
              <a:gd name="connsiteX6" fmla="*/ 70870 w 3808126"/>
              <a:gd name="connsiteY6" fmla="*/ 708697 h 708697"/>
              <a:gd name="connsiteX7" fmla="*/ 0 w 3808126"/>
              <a:gd name="connsiteY7" fmla="*/ 637827 h 708697"/>
              <a:gd name="connsiteX8" fmla="*/ 0 w 3808126"/>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126" h="708697">
                <a:moveTo>
                  <a:pt x="0" y="70870"/>
                </a:moveTo>
                <a:cubicBezTo>
                  <a:pt x="0" y="31730"/>
                  <a:pt x="31730" y="0"/>
                  <a:pt x="70870" y="0"/>
                </a:cubicBezTo>
                <a:lnTo>
                  <a:pt x="3737256" y="0"/>
                </a:lnTo>
                <a:cubicBezTo>
                  <a:pt x="3776396" y="0"/>
                  <a:pt x="3808126" y="31730"/>
                  <a:pt x="3808126" y="70870"/>
                </a:cubicBezTo>
                <a:lnTo>
                  <a:pt x="3808126" y="637827"/>
                </a:lnTo>
                <a:cubicBezTo>
                  <a:pt x="3808126" y="676967"/>
                  <a:pt x="3776396" y="708697"/>
                  <a:pt x="3737256"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677" tIns="142677" rIns="142677" bIns="142677" numCol="1" spcCol="1270" anchor="ctr" anchorCtr="0">
            <a:noAutofit/>
          </a:bodyPr>
          <a:lstStyle/>
          <a:p>
            <a:pPr marL="0" lvl="0" indent="0" algn="ctr" defTabSz="1422400">
              <a:lnSpc>
                <a:spcPct val="90000"/>
              </a:lnSpc>
              <a:spcBef>
                <a:spcPct val="0"/>
              </a:spcBef>
              <a:spcAft>
                <a:spcPct val="35000"/>
              </a:spcAft>
              <a:buNone/>
            </a:pPr>
            <a:r>
              <a:rPr lang="en-US" sz="3200" kern="1200" dirty="0"/>
              <a:t>Sample size</a:t>
            </a:r>
          </a:p>
        </p:txBody>
      </p:sp>
      <p:sp>
        <p:nvSpPr>
          <p:cNvPr id="14" name="Freeform: Shape 13">
            <a:extLst>
              <a:ext uri="{FF2B5EF4-FFF2-40B4-BE49-F238E27FC236}">
                <a16:creationId xmlns:a16="http://schemas.microsoft.com/office/drawing/2014/main" id="{AEE0C2F7-E6E8-4BDE-8510-5AE48FE5D679}"/>
              </a:ext>
            </a:extLst>
          </p:cNvPr>
          <p:cNvSpPr/>
          <p:nvPr/>
        </p:nvSpPr>
        <p:spPr>
          <a:xfrm>
            <a:off x="4704367" y="3763874"/>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17" tIns="157917" rIns="157917" bIns="157917" numCol="1" spcCol="1270" anchor="ctr" anchorCtr="0">
            <a:noAutofit/>
          </a:bodyPr>
          <a:lstStyle/>
          <a:p>
            <a:pPr marL="0" lvl="0" indent="0" algn="ctr" defTabSz="1600200">
              <a:lnSpc>
                <a:spcPct val="90000"/>
              </a:lnSpc>
              <a:spcBef>
                <a:spcPct val="0"/>
              </a:spcBef>
              <a:spcAft>
                <a:spcPct val="35000"/>
              </a:spcAft>
              <a:buNone/>
            </a:pPr>
            <a:r>
              <a:rPr lang="en-US" sz="3600" kern="1200" dirty="0"/>
              <a:t>Small</a:t>
            </a:r>
          </a:p>
        </p:txBody>
      </p:sp>
      <p:sp>
        <p:nvSpPr>
          <p:cNvPr id="15" name="Freeform: Shape 14">
            <a:extLst>
              <a:ext uri="{FF2B5EF4-FFF2-40B4-BE49-F238E27FC236}">
                <a16:creationId xmlns:a16="http://schemas.microsoft.com/office/drawing/2014/main" id="{0F281AD4-3CE4-4629-ABBD-3138409A878C}"/>
              </a:ext>
            </a:extLst>
          </p:cNvPr>
          <p:cNvSpPr/>
          <p:nvPr/>
        </p:nvSpPr>
        <p:spPr>
          <a:xfrm>
            <a:off x="4704367" y="4552456"/>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00"/>
                </a:solidFill>
              </a:rPr>
              <a:t>Effect size </a:t>
            </a:r>
            <a:r>
              <a:rPr lang="en-US" sz="2000" kern="1200" dirty="0"/>
              <a:t>not large enough</a:t>
            </a:r>
          </a:p>
        </p:txBody>
      </p:sp>
      <p:sp>
        <p:nvSpPr>
          <p:cNvPr id="16" name="Freeform: Shape 15">
            <a:extLst>
              <a:ext uri="{FF2B5EF4-FFF2-40B4-BE49-F238E27FC236}">
                <a16:creationId xmlns:a16="http://schemas.microsoft.com/office/drawing/2014/main" id="{C9823ECA-DD65-4731-B03F-820456708153}"/>
              </a:ext>
            </a:extLst>
          </p:cNvPr>
          <p:cNvSpPr/>
          <p:nvPr/>
        </p:nvSpPr>
        <p:spPr>
          <a:xfrm>
            <a:off x="6628215" y="3763874"/>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17" tIns="157917" rIns="157917" bIns="157917" numCol="1" spcCol="1270" anchor="ctr" anchorCtr="0">
            <a:noAutofit/>
          </a:bodyPr>
          <a:lstStyle/>
          <a:p>
            <a:pPr marL="0" lvl="0" indent="0" algn="ctr" defTabSz="1600200">
              <a:lnSpc>
                <a:spcPct val="90000"/>
              </a:lnSpc>
              <a:spcBef>
                <a:spcPct val="0"/>
              </a:spcBef>
              <a:spcAft>
                <a:spcPct val="35000"/>
              </a:spcAft>
              <a:buNone/>
            </a:pPr>
            <a:r>
              <a:rPr lang="en-US" sz="3600" kern="1200" dirty="0"/>
              <a:t>Large</a:t>
            </a:r>
          </a:p>
        </p:txBody>
      </p:sp>
      <p:sp>
        <p:nvSpPr>
          <p:cNvPr id="17" name="Freeform: Shape 16">
            <a:extLst>
              <a:ext uri="{FF2B5EF4-FFF2-40B4-BE49-F238E27FC236}">
                <a16:creationId xmlns:a16="http://schemas.microsoft.com/office/drawing/2014/main" id="{F75C23B7-4736-4DFE-88B0-B2872D187A1F}"/>
              </a:ext>
            </a:extLst>
          </p:cNvPr>
          <p:cNvSpPr/>
          <p:nvPr/>
        </p:nvSpPr>
        <p:spPr>
          <a:xfrm>
            <a:off x="6628215" y="4552456"/>
            <a:ext cx="1884278" cy="708697"/>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00"/>
                </a:solidFill>
              </a:rPr>
              <a:t>Effect size </a:t>
            </a:r>
            <a:r>
              <a:rPr lang="en-US" sz="2000" kern="1200" dirty="0"/>
              <a:t>very small</a:t>
            </a:r>
          </a:p>
        </p:txBody>
      </p:sp>
      <p:sp>
        <p:nvSpPr>
          <p:cNvPr id="18" name="Freeform: Shape 17">
            <a:extLst>
              <a:ext uri="{FF2B5EF4-FFF2-40B4-BE49-F238E27FC236}">
                <a16:creationId xmlns:a16="http://schemas.microsoft.com/office/drawing/2014/main" id="{BE06A9D5-5236-462A-9490-F1813D8DA843}"/>
              </a:ext>
            </a:extLst>
          </p:cNvPr>
          <p:cNvSpPr/>
          <p:nvPr/>
        </p:nvSpPr>
        <p:spPr>
          <a:xfrm>
            <a:off x="737961" y="5459873"/>
            <a:ext cx="1884278" cy="891548"/>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No statistical test needed</a:t>
            </a:r>
          </a:p>
        </p:txBody>
      </p:sp>
      <p:sp>
        <p:nvSpPr>
          <p:cNvPr id="19" name="Freeform: Shape 18">
            <a:extLst>
              <a:ext uri="{FF2B5EF4-FFF2-40B4-BE49-F238E27FC236}">
                <a16:creationId xmlns:a16="http://schemas.microsoft.com/office/drawing/2014/main" id="{2F539FF9-987D-407E-BE86-D6B9BD8CA1E7}"/>
              </a:ext>
            </a:extLst>
          </p:cNvPr>
          <p:cNvSpPr/>
          <p:nvPr/>
        </p:nvSpPr>
        <p:spPr>
          <a:xfrm>
            <a:off x="2653678" y="5459873"/>
            <a:ext cx="1884278" cy="891548"/>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Is the effect meaningful?</a:t>
            </a:r>
          </a:p>
        </p:txBody>
      </p:sp>
      <p:sp>
        <p:nvSpPr>
          <p:cNvPr id="20" name="Freeform: Shape 19">
            <a:extLst>
              <a:ext uri="{FF2B5EF4-FFF2-40B4-BE49-F238E27FC236}">
                <a16:creationId xmlns:a16="http://schemas.microsoft.com/office/drawing/2014/main" id="{4627594C-9EF0-44DD-B5DE-F46242813260}"/>
              </a:ext>
            </a:extLst>
          </p:cNvPr>
          <p:cNvSpPr/>
          <p:nvPr/>
        </p:nvSpPr>
        <p:spPr>
          <a:xfrm>
            <a:off x="4704367" y="5459873"/>
            <a:ext cx="1884278" cy="891548"/>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Effect may still be meaningful</a:t>
            </a:r>
          </a:p>
        </p:txBody>
      </p:sp>
      <p:sp>
        <p:nvSpPr>
          <p:cNvPr id="21" name="Freeform: Shape 20">
            <a:extLst>
              <a:ext uri="{FF2B5EF4-FFF2-40B4-BE49-F238E27FC236}">
                <a16:creationId xmlns:a16="http://schemas.microsoft.com/office/drawing/2014/main" id="{3F648DCD-AC80-4392-B3A8-75C59D84C1E4}"/>
              </a:ext>
            </a:extLst>
          </p:cNvPr>
          <p:cNvSpPr/>
          <p:nvPr/>
        </p:nvSpPr>
        <p:spPr>
          <a:xfrm>
            <a:off x="6624090" y="5459873"/>
            <a:ext cx="1884278" cy="891548"/>
          </a:xfrm>
          <a:custGeom>
            <a:avLst/>
            <a:gdLst>
              <a:gd name="connsiteX0" fmla="*/ 0 w 1884278"/>
              <a:gd name="connsiteY0" fmla="*/ 70870 h 708697"/>
              <a:gd name="connsiteX1" fmla="*/ 70870 w 1884278"/>
              <a:gd name="connsiteY1" fmla="*/ 0 h 708697"/>
              <a:gd name="connsiteX2" fmla="*/ 1813408 w 1884278"/>
              <a:gd name="connsiteY2" fmla="*/ 0 h 708697"/>
              <a:gd name="connsiteX3" fmla="*/ 1884278 w 1884278"/>
              <a:gd name="connsiteY3" fmla="*/ 70870 h 708697"/>
              <a:gd name="connsiteX4" fmla="*/ 1884278 w 1884278"/>
              <a:gd name="connsiteY4" fmla="*/ 637827 h 708697"/>
              <a:gd name="connsiteX5" fmla="*/ 1813408 w 1884278"/>
              <a:gd name="connsiteY5" fmla="*/ 708697 h 708697"/>
              <a:gd name="connsiteX6" fmla="*/ 70870 w 1884278"/>
              <a:gd name="connsiteY6" fmla="*/ 708697 h 708697"/>
              <a:gd name="connsiteX7" fmla="*/ 0 w 1884278"/>
              <a:gd name="connsiteY7" fmla="*/ 637827 h 708697"/>
              <a:gd name="connsiteX8" fmla="*/ 0 w 1884278"/>
              <a:gd name="connsiteY8" fmla="*/ 70870 h 7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78" h="708697">
                <a:moveTo>
                  <a:pt x="0" y="70870"/>
                </a:moveTo>
                <a:cubicBezTo>
                  <a:pt x="0" y="31730"/>
                  <a:pt x="31730" y="0"/>
                  <a:pt x="70870" y="0"/>
                </a:cubicBezTo>
                <a:lnTo>
                  <a:pt x="1813408" y="0"/>
                </a:lnTo>
                <a:cubicBezTo>
                  <a:pt x="1852548" y="0"/>
                  <a:pt x="1884278" y="31730"/>
                  <a:pt x="1884278" y="70870"/>
                </a:cubicBezTo>
                <a:lnTo>
                  <a:pt x="1884278" y="637827"/>
                </a:lnTo>
                <a:cubicBezTo>
                  <a:pt x="1884278" y="676967"/>
                  <a:pt x="1852548" y="708697"/>
                  <a:pt x="1813408" y="708697"/>
                </a:cubicBezTo>
                <a:lnTo>
                  <a:pt x="70870" y="708697"/>
                </a:lnTo>
                <a:cubicBezTo>
                  <a:pt x="31730" y="708697"/>
                  <a:pt x="0" y="676967"/>
                  <a:pt x="0" y="637827"/>
                </a:cubicBezTo>
                <a:lnTo>
                  <a:pt x="0" y="70870"/>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957" tIns="96957" rIns="96957" bIns="96957"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No statistical test needed</a:t>
            </a:r>
          </a:p>
        </p:txBody>
      </p:sp>
    </p:spTree>
    <p:extLst>
      <p:ext uri="{BB962C8B-B14F-4D97-AF65-F5344CB8AC3E}">
        <p14:creationId xmlns:p14="http://schemas.microsoft.com/office/powerpoint/2010/main" val="247199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56A2-7E94-AF42-AEEC-72668B5EC903}"/>
              </a:ext>
            </a:extLst>
          </p:cNvPr>
          <p:cNvPicPr>
            <a:picLocks noChangeAspect="1"/>
          </p:cNvPicPr>
          <p:nvPr/>
        </p:nvPicPr>
        <p:blipFill>
          <a:blip r:embed="rId3"/>
          <a:stretch>
            <a:fillRect/>
          </a:stretch>
        </p:blipFill>
        <p:spPr>
          <a:xfrm>
            <a:off x="1668536" y="1454727"/>
            <a:ext cx="5806927" cy="4883727"/>
          </a:xfrm>
          <a:prstGeom prst="rect">
            <a:avLst/>
          </a:prstGeom>
        </p:spPr>
      </p:pic>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Amrhein</a:t>
            </a:r>
            <a:r>
              <a:rPr lang="en-US" sz="1600" dirty="0">
                <a:latin typeface="Garamond" panose="02020404030301010803" pitchFamily="18" charset="0"/>
              </a:rPr>
              <a:t> et al. 2019, </a:t>
            </a:r>
            <a:r>
              <a:rPr lang="en-US" sz="1600" i="1" dirty="0">
                <a:latin typeface="Garamond" panose="02020404030301010803" pitchFamily="18" charset="0"/>
              </a:rPr>
              <a:t>Nature</a:t>
            </a:r>
            <a:endParaRPr lang="en-US" sz="1600" dirty="0">
              <a:latin typeface="Garamond" panose="02020404030301010803" pitchFamily="18" charset="0"/>
            </a:endParaRPr>
          </a:p>
        </p:txBody>
      </p:sp>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Statistical Norms: Open for Debate</a:t>
            </a:r>
            <a:endParaRPr lang="en-US" sz="3600" dirty="0">
              <a:latin typeface="Monaco" pitchFamily="2" charset="0"/>
            </a:endParaRPr>
          </a:p>
        </p:txBody>
      </p:sp>
    </p:spTree>
    <p:extLst>
      <p:ext uri="{BB962C8B-B14F-4D97-AF65-F5344CB8AC3E}">
        <p14:creationId xmlns:p14="http://schemas.microsoft.com/office/powerpoint/2010/main" val="426439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Amrhein</a:t>
            </a:r>
            <a:r>
              <a:rPr lang="en-US" sz="1600" dirty="0">
                <a:latin typeface="Garamond" panose="02020404030301010803" pitchFamily="18" charset="0"/>
              </a:rPr>
              <a:t> et al. 2019, </a:t>
            </a:r>
            <a:r>
              <a:rPr lang="en-US" sz="1600" i="1" dirty="0">
                <a:latin typeface="Garamond" panose="02020404030301010803" pitchFamily="18" charset="0"/>
              </a:rPr>
              <a:t>Nature</a:t>
            </a:r>
            <a:endParaRPr lang="en-US" sz="1600" dirty="0">
              <a:latin typeface="Garamond" panose="02020404030301010803" pitchFamily="18" charset="0"/>
            </a:endParaRPr>
          </a:p>
        </p:txBody>
      </p:sp>
      <p:pic>
        <p:nvPicPr>
          <p:cNvPr id="3" name="Picture 2">
            <a:extLst>
              <a:ext uri="{FF2B5EF4-FFF2-40B4-BE49-F238E27FC236}">
                <a16:creationId xmlns:a16="http://schemas.microsoft.com/office/drawing/2014/main" id="{58FAF266-0FD2-3B4D-9CD0-97BA0F17C4DF}"/>
              </a:ext>
            </a:extLst>
          </p:cNvPr>
          <p:cNvPicPr>
            <a:picLocks noChangeAspect="1"/>
          </p:cNvPicPr>
          <p:nvPr/>
        </p:nvPicPr>
        <p:blipFill>
          <a:blip r:embed="rId3"/>
          <a:stretch>
            <a:fillRect/>
          </a:stretch>
        </p:blipFill>
        <p:spPr>
          <a:xfrm>
            <a:off x="547660" y="1564653"/>
            <a:ext cx="8048679" cy="4474902"/>
          </a:xfrm>
          <a:prstGeom prst="rect">
            <a:avLst/>
          </a:prstGeom>
        </p:spPr>
      </p:pic>
      <p:sp>
        <p:nvSpPr>
          <p:cNvPr id="8" name="Title 1">
            <a:extLst>
              <a:ext uri="{FF2B5EF4-FFF2-40B4-BE49-F238E27FC236}">
                <a16:creationId xmlns:a16="http://schemas.microsoft.com/office/drawing/2014/main" id="{D6EE603E-DF02-AA44-A8F1-EAD7CD17EE89}"/>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Statistical Norms: Open for Debate</a:t>
            </a:r>
            <a:endParaRPr lang="en-US" sz="3600" dirty="0">
              <a:latin typeface="Monaco" pitchFamily="2" charset="0"/>
            </a:endParaRPr>
          </a:p>
        </p:txBody>
      </p:sp>
    </p:spTree>
    <p:extLst>
      <p:ext uri="{BB962C8B-B14F-4D97-AF65-F5344CB8AC3E}">
        <p14:creationId xmlns:p14="http://schemas.microsoft.com/office/powerpoint/2010/main" val="737024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Amrhein</a:t>
            </a:r>
            <a:r>
              <a:rPr lang="en-US" sz="1600" dirty="0">
                <a:latin typeface="Garamond" panose="02020404030301010803" pitchFamily="18" charset="0"/>
              </a:rPr>
              <a:t> et al. 2019, </a:t>
            </a:r>
            <a:r>
              <a:rPr lang="en-US" sz="1600" i="1" dirty="0">
                <a:latin typeface="Garamond" panose="02020404030301010803" pitchFamily="18" charset="0"/>
              </a:rPr>
              <a:t>Nature</a:t>
            </a:r>
            <a:endParaRPr lang="en-US" sz="1600" dirty="0">
              <a:latin typeface="Garamond" panose="02020404030301010803" pitchFamily="18" charset="0"/>
            </a:endParaRPr>
          </a:p>
        </p:txBody>
      </p:sp>
      <p:sp>
        <p:nvSpPr>
          <p:cNvPr id="8" name="Title 1">
            <a:extLst>
              <a:ext uri="{FF2B5EF4-FFF2-40B4-BE49-F238E27FC236}">
                <a16:creationId xmlns:a16="http://schemas.microsoft.com/office/drawing/2014/main" id="{D6EE603E-DF02-AA44-A8F1-EAD7CD17EE89}"/>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Statistical Norms: Open for Debate</a:t>
            </a:r>
            <a:endParaRPr lang="en-US" sz="3600" dirty="0">
              <a:latin typeface="Monaco" pitchFamily="2" charset="0"/>
            </a:endParaRPr>
          </a:p>
        </p:txBody>
      </p:sp>
      <p:pic>
        <p:nvPicPr>
          <p:cNvPr id="1026" name="Picture 2">
            <a:extLst>
              <a:ext uri="{FF2B5EF4-FFF2-40B4-BE49-F238E27FC236}">
                <a16:creationId xmlns:a16="http://schemas.microsoft.com/office/drawing/2014/main" id="{5E365A61-0738-4041-9C8E-FCACB3E42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55574"/>
            <a:ext cx="76200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12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130-9721-4BCB-9E32-FD3F03CD11A1}"/>
              </a:ext>
            </a:extLst>
          </p:cNvPr>
          <p:cNvSpPr>
            <a:spLocks noGrp="1"/>
          </p:cNvSpPr>
          <p:nvPr>
            <p:ph type="title"/>
          </p:nvPr>
        </p:nvSpPr>
        <p:spPr/>
        <p:txBody>
          <a:bodyPr/>
          <a:lstStyle/>
          <a:p>
            <a:r>
              <a:rPr lang="en-US" dirty="0"/>
              <a:t>Overfitting / Underfitting</a:t>
            </a:r>
          </a:p>
        </p:txBody>
      </p:sp>
      <p:sp>
        <p:nvSpPr>
          <p:cNvPr id="3" name="Text Placeholder 2">
            <a:extLst>
              <a:ext uri="{FF2B5EF4-FFF2-40B4-BE49-F238E27FC236}">
                <a16:creationId xmlns:a16="http://schemas.microsoft.com/office/drawing/2014/main" id="{F35C7A3B-8A56-4346-822F-5955E24484A3}"/>
              </a:ext>
            </a:extLst>
          </p:cNvPr>
          <p:cNvSpPr>
            <a:spLocks noGrp="1"/>
          </p:cNvSpPr>
          <p:nvPr>
            <p:ph type="body" idx="1"/>
          </p:nvPr>
        </p:nvSpPr>
        <p:spPr/>
        <p:txBody>
          <a:bodyPr/>
          <a:lstStyle/>
          <a:p>
            <a:r>
              <a:rPr lang="en-US" dirty="0"/>
              <a:t>The problem with learning too much or too little from your models</a:t>
            </a:r>
          </a:p>
        </p:txBody>
      </p:sp>
    </p:spTree>
    <p:extLst>
      <p:ext uri="{BB962C8B-B14F-4D97-AF65-F5344CB8AC3E}">
        <p14:creationId xmlns:p14="http://schemas.microsoft.com/office/powerpoint/2010/main" val="373748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Complexity in Ecology</a:t>
            </a:r>
            <a:endParaRPr lang="en-US" sz="3600" dirty="0">
              <a:latin typeface="Monaco" pitchFamily="2" charset="0"/>
            </a:endParaRPr>
          </a:p>
        </p:txBody>
      </p:sp>
      <p:sp>
        <p:nvSpPr>
          <p:cNvPr id="3" name="TextBox 2">
            <a:extLst>
              <a:ext uri="{FF2B5EF4-FFF2-40B4-BE49-F238E27FC236}">
                <a16:creationId xmlns:a16="http://schemas.microsoft.com/office/drawing/2014/main" id="{C872F5DF-CA92-3C4C-8DE8-D1FE99DB4AD0}"/>
              </a:ext>
            </a:extLst>
          </p:cNvPr>
          <p:cNvSpPr txBox="1"/>
          <p:nvPr/>
        </p:nvSpPr>
        <p:spPr>
          <a:xfrm>
            <a:off x="1371600" y="1690689"/>
            <a:ext cx="7143750" cy="4401205"/>
          </a:xfrm>
          <a:prstGeom prst="rect">
            <a:avLst/>
          </a:prstGeom>
          <a:noFill/>
        </p:spPr>
        <p:txBody>
          <a:bodyPr wrap="square" rtlCol="0">
            <a:spAutoFit/>
          </a:bodyPr>
          <a:lstStyle/>
          <a:p>
            <a:r>
              <a:rPr lang="en-US" sz="2800" dirty="0">
                <a:latin typeface="Garamond" panose="02020404030301010803" pitchFamily="18" charset="0"/>
              </a:rPr>
              <a:t>“Ecology would be easy, were it not for all the ecosystems—vastly complex and variable as they are … Scientists like to impose structure and order on chaos, and ecologists are no different. Ecology has its grand theories, but they are riddled with conditional clauses, caveats and exceptions … It is doubtful that the generalities that underlie the complex patterns of nature will ever be phrased succinctly enough to fit on a T-shirt.”</a:t>
            </a:r>
          </a:p>
        </p:txBody>
      </p:sp>
      <p:sp>
        <p:nvSpPr>
          <p:cNvPr id="4" name="Content Placeholder 2">
            <a:extLst>
              <a:ext uri="{FF2B5EF4-FFF2-40B4-BE49-F238E27FC236}">
                <a16:creationId xmlns:a16="http://schemas.microsoft.com/office/drawing/2014/main" id="{1C1D70BC-A5CF-B84D-BB79-DD36C7EDB641}"/>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Editorial 13 March 2014, </a:t>
            </a:r>
            <a:r>
              <a:rPr lang="en-US" sz="1600" i="1" dirty="0">
                <a:latin typeface="Garamond" panose="02020404030301010803" pitchFamily="18" charset="0"/>
              </a:rPr>
              <a:t>Nature</a:t>
            </a:r>
            <a:endParaRPr lang="en-US" sz="1600" dirty="0">
              <a:latin typeface="Garamond" panose="02020404030301010803" pitchFamily="18" charset="0"/>
            </a:endParaRPr>
          </a:p>
        </p:txBody>
      </p:sp>
    </p:spTree>
    <p:extLst>
      <p:ext uri="{BB962C8B-B14F-4D97-AF65-F5344CB8AC3E}">
        <p14:creationId xmlns:p14="http://schemas.microsoft.com/office/powerpoint/2010/main" val="22130138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17669</TotalTime>
  <Words>2117</Words>
  <Application>Microsoft Office PowerPoint</Application>
  <PresentationFormat>On-screen Show (4:3)</PresentationFormat>
  <Paragraphs>229</Paragraphs>
  <Slides>34</Slides>
  <Notes>26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Garamond</vt:lpstr>
      <vt:lpstr>Monaco</vt:lpstr>
      <vt:lpstr>Office Theme</vt:lpstr>
      <vt:lpstr>Introduction to Statistics for  Ecology and Evolutionary Biology  Model Selection  Week 14 13 December 2021 </vt:lpstr>
      <vt:lpstr>The Dangers of Overfitting, Model Comparison, “How Do I Choose What Goes Into My Model?”, and Some Other Related Stuff</vt:lpstr>
      <vt:lpstr>On the insignificance of significance testing</vt:lpstr>
      <vt:lpstr>p-values are (most often) useless</vt:lpstr>
      <vt:lpstr>Statistical Norms: Open for Debate</vt:lpstr>
      <vt:lpstr>Statistical Norms: Open for Debate</vt:lpstr>
      <vt:lpstr>Statistical Norms: Open for Debate</vt:lpstr>
      <vt:lpstr>Overfitting / Underfitting</vt:lpstr>
      <vt:lpstr>Complexity in Ecology</vt:lpstr>
      <vt:lpstr>The Problem with (Too Few) Parameters</vt:lpstr>
      <vt:lpstr>The Problem with (Too Many) Parameters</vt:lpstr>
      <vt:lpstr>PowerPoint Presentation</vt:lpstr>
      <vt:lpstr>The Problem with (Too Many) Parameters</vt:lpstr>
      <vt:lpstr>The Problem with (Too Few) Parameters</vt:lpstr>
      <vt:lpstr>Combatting Overfitting: Regularization</vt:lpstr>
      <vt:lpstr>Ridge and Lasso Regression</vt:lpstr>
      <vt:lpstr>Out-of-sample predictive accuracy</vt:lpstr>
      <vt:lpstr>Out-of-sample predictive accuracy</vt:lpstr>
      <vt:lpstr>Combatting Overfitting: Information Criterion</vt:lpstr>
      <vt:lpstr>Model Deviance</vt:lpstr>
      <vt:lpstr>Akaike’s Information Criterion (AIC)</vt:lpstr>
      <vt:lpstr>Combatting Overfitting: Information Criterion</vt:lpstr>
      <vt:lpstr>Combatting Overfitting: Information Criterion</vt:lpstr>
      <vt:lpstr>(Mis)uses of Information Criterion</vt:lpstr>
      <vt:lpstr>Consider the Curse of Tippecanoe</vt:lpstr>
      <vt:lpstr>(Mis)uses of Information Criterion</vt:lpstr>
      <vt:lpstr>(Mis)uses of Information Criterion</vt:lpstr>
      <vt:lpstr>(Mis)uses of Information Criterion</vt:lpstr>
      <vt:lpstr>Better Approaches</vt:lpstr>
      <vt:lpstr> “The challenge is to begin  with better science questions.” - Anderson and Burnham 2002  “As always, statistics is no  substitute for science.” - McElreath 2016</vt:lpstr>
      <vt:lpstr>Course summary</vt:lpstr>
      <vt:lpstr>Things you have learned about… Nobody expected you to learn everything there is about any of these!</vt:lpstr>
      <vt:lpstr>Suggested next steps</vt:lpstr>
      <vt:lpstr>Goodbye and 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Steffen Foerster</cp:lastModifiedBy>
  <cp:revision>382</cp:revision>
  <dcterms:created xsi:type="dcterms:W3CDTF">2019-02-10T22:55:32Z</dcterms:created>
  <dcterms:modified xsi:type="dcterms:W3CDTF">2021-12-13T21:11:31Z</dcterms:modified>
</cp:coreProperties>
</file>